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</p:sldIdLst>
  <p:sldSz cx="9144000" cy="6858000" type="screen4x3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8B82-93FE-4A22-A0C9-03A47A834683}" type="datetimeFigureOut">
              <a:rPr lang="es-HN" smtClean="0"/>
              <a:t>17/4/2022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C4CD-4437-4CF5-88A5-28D996506824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17239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8B82-93FE-4A22-A0C9-03A47A834683}" type="datetimeFigureOut">
              <a:rPr lang="es-HN" smtClean="0"/>
              <a:t>17/4/2022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C4CD-4437-4CF5-88A5-28D996506824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145164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8B82-93FE-4A22-A0C9-03A47A834683}" type="datetimeFigureOut">
              <a:rPr lang="es-HN" smtClean="0"/>
              <a:t>17/4/2022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C4CD-4437-4CF5-88A5-28D996506824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28408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8B82-93FE-4A22-A0C9-03A47A834683}" type="datetimeFigureOut">
              <a:rPr lang="es-HN" smtClean="0"/>
              <a:t>17/4/2022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C4CD-4437-4CF5-88A5-28D996506824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6393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8B82-93FE-4A22-A0C9-03A47A834683}" type="datetimeFigureOut">
              <a:rPr lang="es-HN" smtClean="0"/>
              <a:t>17/4/2022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C4CD-4437-4CF5-88A5-28D996506824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117811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8B82-93FE-4A22-A0C9-03A47A834683}" type="datetimeFigureOut">
              <a:rPr lang="es-HN" smtClean="0"/>
              <a:t>17/4/2022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C4CD-4437-4CF5-88A5-28D996506824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552937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8B82-93FE-4A22-A0C9-03A47A834683}" type="datetimeFigureOut">
              <a:rPr lang="es-HN" smtClean="0"/>
              <a:t>17/4/2022</a:t>
            </a:fld>
            <a:endParaRPr lang="es-HN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C4CD-4437-4CF5-88A5-28D996506824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698424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8B82-93FE-4A22-A0C9-03A47A834683}" type="datetimeFigureOut">
              <a:rPr lang="es-HN" smtClean="0"/>
              <a:t>17/4/2022</a:t>
            </a:fld>
            <a:endParaRPr lang="es-HN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C4CD-4437-4CF5-88A5-28D996506824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272647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8B82-93FE-4A22-A0C9-03A47A834683}" type="datetimeFigureOut">
              <a:rPr lang="es-HN" smtClean="0"/>
              <a:t>17/4/2022</a:t>
            </a:fld>
            <a:endParaRPr lang="es-HN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C4CD-4437-4CF5-88A5-28D996506824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552965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8B82-93FE-4A22-A0C9-03A47A834683}" type="datetimeFigureOut">
              <a:rPr lang="es-HN" smtClean="0"/>
              <a:t>17/4/2022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C4CD-4437-4CF5-88A5-28D996506824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001800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8B82-93FE-4A22-A0C9-03A47A834683}" type="datetimeFigureOut">
              <a:rPr lang="es-HN" smtClean="0"/>
              <a:t>17/4/2022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C4CD-4437-4CF5-88A5-28D996506824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6624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38B82-93FE-4A22-A0C9-03A47A834683}" type="datetimeFigureOut">
              <a:rPr lang="es-HN" smtClean="0"/>
              <a:t>17/4/2022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9C4CD-4437-4CF5-88A5-28D996506824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538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ofedeele.es/actividad/muy-mucho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8000" b="1" dirty="0" smtClean="0">
                <a:solidFill>
                  <a:srgbClr val="00B0F0"/>
                </a:solidFill>
              </a:rPr>
              <a:t>Muy y Mucho</a:t>
            </a:r>
            <a:endParaRPr lang="es-HN" sz="8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03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54727"/>
            <a:ext cx="8229600" cy="4671436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s-MX" dirty="0" smtClean="0">
                <a:solidFill>
                  <a:schemeClr val="accent6">
                    <a:lumMod val="75000"/>
                  </a:schemeClr>
                </a:solidFill>
              </a:rPr>
              <a:t>Solo:</a:t>
            </a:r>
          </a:p>
          <a:p>
            <a:pPr marL="0" indent="0">
              <a:buNone/>
            </a:pPr>
            <a:r>
              <a:rPr lang="es-MX" dirty="0" smtClean="0"/>
              <a:t> </a:t>
            </a:r>
            <a:r>
              <a:rPr lang="es-MX" dirty="0"/>
              <a:t>– Esta falda le queda muy bien, ¿verdad?</a:t>
            </a:r>
          </a:p>
          <a:p>
            <a:pPr marL="0" indent="0">
              <a:buNone/>
            </a:pPr>
            <a:r>
              <a:rPr lang="es-MX" dirty="0" smtClean="0"/>
              <a:t> – </a:t>
            </a:r>
            <a:r>
              <a:rPr lang="es-MX" dirty="0"/>
              <a:t>Sí, </a:t>
            </a:r>
            <a:r>
              <a:rPr lang="es-MX" b="1" dirty="0"/>
              <a:t>mucho</a:t>
            </a:r>
            <a:r>
              <a:rPr lang="es-MX" dirty="0"/>
              <a:t>.</a:t>
            </a:r>
          </a:p>
          <a:p>
            <a:pPr marL="0" indent="0">
              <a:buNone/>
            </a:pPr>
            <a:r>
              <a:rPr lang="es-MX" dirty="0" smtClean="0"/>
              <a:t> </a:t>
            </a:r>
            <a:r>
              <a:rPr lang="es-MX" dirty="0"/>
              <a:t>– Estamos todos muy cansados de esta situación</a:t>
            </a:r>
            <a:r>
              <a:rPr lang="es-MX" dirty="0" smtClean="0"/>
              <a:t>.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–</a:t>
            </a:r>
            <a:r>
              <a:rPr lang="es-MX" dirty="0"/>
              <a:t> </a:t>
            </a:r>
            <a:r>
              <a:rPr lang="es-MX" b="1" dirty="0"/>
              <a:t>Mucho</a:t>
            </a:r>
            <a:r>
              <a:rPr lang="es-MX" dirty="0"/>
              <a:t>.</a:t>
            </a:r>
          </a:p>
          <a:p>
            <a:pPr marL="0" indent="0">
              <a:buNone/>
            </a:pPr>
            <a:endParaRPr lang="es-HN" dirty="0"/>
          </a:p>
        </p:txBody>
      </p:sp>
      <p:sp>
        <p:nvSpPr>
          <p:cNvPr id="4" name="3 Rectángulo"/>
          <p:cNvSpPr/>
          <p:nvPr/>
        </p:nvSpPr>
        <p:spPr>
          <a:xfrm>
            <a:off x="5706636" y="321025"/>
            <a:ext cx="32651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HN" sz="2800" b="1" dirty="0">
                <a:solidFill>
                  <a:schemeClr val="accent6">
                    <a:lumMod val="75000"/>
                  </a:schemeClr>
                </a:solidFill>
              </a:rPr>
              <a:t>MUCHO (ADVERBIO)</a:t>
            </a:r>
            <a:endParaRPr lang="es-HN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74073" y="861398"/>
            <a:ext cx="8395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/>
              <a:t>Cuando MUCHO tiene valor de adverbio es invariable y se </a:t>
            </a:r>
            <a:r>
              <a:rPr lang="es-MX" sz="2400" dirty="0" smtClean="0"/>
              <a:t>usa:</a:t>
            </a:r>
            <a:endParaRPr lang="es-HN" sz="2400" dirty="0"/>
          </a:p>
        </p:txBody>
      </p:sp>
    </p:spTree>
    <p:extLst>
      <p:ext uri="{BB962C8B-B14F-4D97-AF65-F5344CB8AC3E}">
        <p14:creationId xmlns:p14="http://schemas.microsoft.com/office/powerpoint/2010/main" val="193850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7092"/>
            <a:ext cx="8229600" cy="5849072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>
                <a:solidFill>
                  <a:schemeClr val="accent6">
                    <a:lumMod val="75000"/>
                  </a:schemeClr>
                </a:solidFill>
              </a:rPr>
              <a:t>2) verbo + mucho:</a:t>
            </a:r>
          </a:p>
          <a:p>
            <a:pPr marL="0" indent="0">
              <a:buNone/>
            </a:pPr>
            <a:r>
              <a:rPr lang="es-MX" dirty="0" smtClean="0"/>
              <a:t>- Mis </a:t>
            </a:r>
            <a:r>
              <a:rPr lang="es-MX" dirty="0"/>
              <a:t>alumnos estudian </a:t>
            </a:r>
            <a:r>
              <a:rPr lang="es-MX" b="1" dirty="0"/>
              <a:t>mucho</a:t>
            </a:r>
            <a:r>
              <a:rPr lang="es-MX" dirty="0"/>
              <a:t>.</a:t>
            </a:r>
          </a:p>
          <a:p>
            <a:pPr>
              <a:buFontTx/>
              <a:buChar char="-"/>
            </a:pPr>
            <a:r>
              <a:rPr lang="es-MX" dirty="0" smtClean="0"/>
              <a:t>Juan </a:t>
            </a:r>
            <a:r>
              <a:rPr lang="es-MX" dirty="0"/>
              <a:t>lee </a:t>
            </a:r>
            <a:r>
              <a:rPr lang="es-MX" b="1" dirty="0"/>
              <a:t>mucho</a:t>
            </a:r>
            <a:r>
              <a:rPr lang="es-MX" dirty="0" smtClean="0"/>
              <a:t>.</a:t>
            </a:r>
          </a:p>
          <a:p>
            <a:pPr>
              <a:buFontTx/>
              <a:buChar char="-"/>
            </a:pPr>
            <a:r>
              <a:rPr lang="es-MX" dirty="0" smtClean="0"/>
              <a:t>Me gusta tomar </a:t>
            </a:r>
            <a:r>
              <a:rPr lang="es-MX" b="1" dirty="0" smtClean="0"/>
              <a:t>mucha</a:t>
            </a:r>
            <a:r>
              <a:rPr lang="es-MX" dirty="0" smtClean="0"/>
              <a:t> agua.</a:t>
            </a:r>
          </a:p>
          <a:p>
            <a:pPr>
              <a:buFontTx/>
              <a:buChar char="-"/>
            </a:pPr>
            <a:r>
              <a:rPr lang="es-MX" dirty="0" smtClean="0"/>
              <a:t>No me gusta correr </a:t>
            </a:r>
            <a:r>
              <a:rPr lang="es-MX" b="1" dirty="0" smtClean="0"/>
              <a:t>mucho</a:t>
            </a:r>
            <a:r>
              <a:rPr lang="es-MX" dirty="0" smtClean="0"/>
              <a:t>.</a:t>
            </a:r>
          </a:p>
          <a:p>
            <a:pPr>
              <a:buFontTx/>
              <a:buChar char="-"/>
            </a:pPr>
            <a:r>
              <a:rPr lang="es-MX" dirty="0" smtClean="0"/>
              <a:t>Le encanta comer </a:t>
            </a:r>
            <a:r>
              <a:rPr lang="es-MX" b="1" dirty="0" smtClean="0"/>
              <a:t>muchos</a:t>
            </a:r>
            <a:r>
              <a:rPr lang="es-MX" dirty="0" smtClean="0"/>
              <a:t> postres.</a:t>
            </a:r>
            <a:endParaRPr lang="es-MX" dirty="0"/>
          </a:p>
          <a:p>
            <a:pPr marL="0" indent="0">
              <a:buNone/>
            </a:pP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17469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Es </a:t>
            </a:r>
            <a:r>
              <a:rPr lang="es-MX" b="1" dirty="0"/>
              <a:t>mucho</a:t>
            </a:r>
            <a:r>
              <a:rPr lang="es-MX" dirty="0"/>
              <a:t> </a:t>
            </a:r>
            <a:r>
              <a:rPr lang="es-MX" b="1" dirty="0"/>
              <a:t>mejor </a:t>
            </a:r>
            <a:r>
              <a:rPr lang="es-MX" dirty="0"/>
              <a:t>arrepentirse que tener remordimientos.</a:t>
            </a:r>
          </a:p>
          <a:p>
            <a:r>
              <a:rPr lang="es-MX" dirty="0"/>
              <a:t>Esto es </a:t>
            </a:r>
            <a:r>
              <a:rPr lang="es-MX" b="1" dirty="0"/>
              <a:t>mucho peor</a:t>
            </a:r>
            <a:r>
              <a:rPr lang="es-MX" dirty="0"/>
              <a:t> de lo que pensaba</a:t>
            </a:r>
            <a:r>
              <a:rPr lang="es-MX" dirty="0" smtClean="0"/>
              <a:t>.</a:t>
            </a:r>
          </a:p>
          <a:p>
            <a:r>
              <a:rPr lang="es-MX" dirty="0" smtClean="0"/>
              <a:t>Ella es </a:t>
            </a:r>
            <a:r>
              <a:rPr lang="es-MX" b="1" dirty="0" smtClean="0"/>
              <a:t>mucho</a:t>
            </a:r>
            <a:r>
              <a:rPr lang="es-MX" dirty="0" smtClean="0"/>
              <a:t> mayor que él.</a:t>
            </a:r>
          </a:p>
          <a:p>
            <a:r>
              <a:rPr lang="es-MX" dirty="0" smtClean="0"/>
              <a:t>Él es mucho </a:t>
            </a:r>
            <a:r>
              <a:rPr lang="es-MX" b="1" dirty="0" smtClean="0"/>
              <a:t>menor</a:t>
            </a:r>
            <a:r>
              <a:rPr lang="es-MX" dirty="0" smtClean="0"/>
              <a:t> que ella pero aún así son novios.</a:t>
            </a:r>
          </a:p>
          <a:p>
            <a:pPr marL="0" indent="0">
              <a:buNone/>
            </a:pPr>
            <a:endParaRPr lang="es-MX" dirty="0"/>
          </a:p>
          <a:p>
            <a:endParaRPr lang="es-HN" dirty="0"/>
          </a:p>
        </p:txBody>
      </p:sp>
      <p:sp>
        <p:nvSpPr>
          <p:cNvPr id="4" name="3 Rectángulo"/>
          <p:cNvSpPr/>
          <p:nvPr/>
        </p:nvSpPr>
        <p:spPr>
          <a:xfrm>
            <a:off x="346364" y="501181"/>
            <a:ext cx="82850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HN" sz="2800" dirty="0" smtClean="0">
                <a:solidFill>
                  <a:schemeClr val="accent6">
                    <a:lumMod val="75000"/>
                  </a:schemeClr>
                </a:solidFill>
              </a:rPr>
              <a:t>3) mejor/peor/mayor/menor </a:t>
            </a:r>
            <a:r>
              <a:rPr lang="es-HN" sz="2800" dirty="0">
                <a:solidFill>
                  <a:schemeClr val="accent6">
                    <a:lumMod val="75000"/>
                  </a:schemeClr>
                </a:solidFill>
              </a:rPr>
              <a:t>(comparativos) + mucho</a:t>
            </a:r>
          </a:p>
        </p:txBody>
      </p:sp>
    </p:spTree>
    <p:extLst>
      <p:ext uri="{BB962C8B-B14F-4D97-AF65-F5344CB8AC3E}">
        <p14:creationId xmlns:p14="http://schemas.microsoft.com/office/powerpoint/2010/main" val="202204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 película es </a:t>
            </a:r>
            <a:r>
              <a:rPr lang="es-MX" b="1" dirty="0"/>
              <a:t>mucho más</a:t>
            </a:r>
            <a:r>
              <a:rPr lang="es-MX" dirty="0"/>
              <a:t> aburrida de lo que esperaba.</a:t>
            </a:r>
          </a:p>
          <a:p>
            <a:r>
              <a:rPr lang="es-MX" dirty="0"/>
              <a:t>En coche se llega </a:t>
            </a:r>
            <a:r>
              <a:rPr lang="es-MX" b="1" dirty="0"/>
              <a:t>mucho antes</a:t>
            </a:r>
            <a:r>
              <a:rPr lang="es-MX" dirty="0"/>
              <a:t>.</a:t>
            </a:r>
          </a:p>
          <a:p>
            <a:r>
              <a:rPr lang="es-MX" dirty="0" smtClean="0"/>
              <a:t>Ella como siempre, llega </a:t>
            </a:r>
            <a:r>
              <a:rPr lang="es-MX" b="1" dirty="0" smtClean="0"/>
              <a:t>mucho después</a:t>
            </a:r>
            <a:r>
              <a:rPr lang="es-MX" dirty="0" smtClean="0"/>
              <a:t> de la hora acordada.</a:t>
            </a:r>
          </a:p>
          <a:p>
            <a:r>
              <a:rPr lang="es-MX" dirty="0" smtClean="0"/>
              <a:t>Estos zapatos cuestan </a:t>
            </a:r>
            <a:r>
              <a:rPr lang="es-MX" b="1" dirty="0" smtClean="0"/>
              <a:t>mucho menos</a:t>
            </a:r>
            <a:r>
              <a:rPr lang="es-MX" dirty="0" smtClean="0"/>
              <a:t> aquí que en la otra tienda.</a:t>
            </a:r>
          </a:p>
          <a:p>
            <a:pPr marL="0" indent="0">
              <a:buNone/>
            </a:pPr>
            <a:endParaRPr lang="es-HN" dirty="0"/>
          </a:p>
        </p:txBody>
      </p:sp>
      <p:sp>
        <p:nvSpPr>
          <p:cNvPr id="4" name="3 Rectángulo"/>
          <p:cNvSpPr/>
          <p:nvPr/>
        </p:nvSpPr>
        <p:spPr>
          <a:xfrm>
            <a:off x="277091" y="570453"/>
            <a:ext cx="8423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HN" sz="2800" dirty="0" smtClean="0">
                <a:solidFill>
                  <a:schemeClr val="accent6">
                    <a:lumMod val="75000"/>
                  </a:schemeClr>
                </a:solidFill>
              </a:rPr>
              <a:t>4) Más/menos/antes/después </a:t>
            </a:r>
            <a:r>
              <a:rPr lang="es-HN" sz="2800" dirty="0">
                <a:solidFill>
                  <a:schemeClr val="accent6">
                    <a:lumMod val="75000"/>
                  </a:schemeClr>
                </a:solidFill>
              </a:rPr>
              <a:t>(adverbios) + mucho</a:t>
            </a:r>
          </a:p>
        </p:txBody>
      </p:sp>
    </p:spTree>
    <p:extLst>
      <p:ext uri="{BB962C8B-B14F-4D97-AF65-F5344CB8AC3E}">
        <p14:creationId xmlns:p14="http://schemas.microsoft.com/office/powerpoint/2010/main" val="14699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800" dirty="0"/>
              <a:t>Cuando </a:t>
            </a:r>
            <a:r>
              <a:rPr lang="es-MX" sz="2800" b="1" dirty="0"/>
              <a:t>MUCHO MÁS</a:t>
            </a:r>
            <a:r>
              <a:rPr lang="es-MX" sz="2800" dirty="0"/>
              <a:t> y </a:t>
            </a:r>
            <a:r>
              <a:rPr lang="es-MX" sz="2800" b="1" dirty="0"/>
              <a:t>MUCHO MENOS</a:t>
            </a:r>
            <a:r>
              <a:rPr lang="es-MX" sz="2800" dirty="0"/>
              <a:t> se anteponen a un sustantivo, funcionan como un adjetivo y concuerdan en género y número con dicho sustantivo:</a:t>
            </a:r>
            <a:endParaRPr lang="es-HN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140"/>
            <a:ext cx="8229600" cy="4525963"/>
          </a:xfrm>
        </p:spPr>
        <p:txBody>
          <a:bodyPr/>
          <a:lstStyle/>
          <a:p>
            <a:r>
              <a:rPr lang="es-MX" dirty="0"/>
              <a:t>Este año hace </a:t>
            </a:r>
            <a:r>
              <a:rPr lang="es-MX" b="1" dirty="0"/>
              <a:t>mucho más</a:t>
            </a:r>
            <a:r>
              <a:rPr lang="es-MX" dirty="0"/>
              <a:t> </a:t>
            </a:r>
            <a:r>
              <a:rPr lang="es-MX" u="sng" dirty="0"/>
              <a:t>frío</a:t>
            </a:r>
            <a:r>
              <a:rPr lang="es-MX" dirty="0"/>
              <a:t> que el año pasado.</a:t>
            </a:r>
          </a:p>
          <a:p>
            <a:r>
              <a:rPr lang="es-MX" dirty="0"/>
              <a:t>Tengo </a:t>
            </a:r>
            <a:r>
              <a:rPr lang="es-MX" b="1" dirty="0"/>
              <a:t>muchos más</a:t>
            </a:r>
            <a:r>
              <a:rPr lang="es-MX" dirty="0"/>
              <a:t> </a:t>
            </a:r>
            <a:r>
              <a:rPr lang="es-MX" u="sng" dirty="0"/>
              <a:t>amigos</a:t>
            </a:r>
            <a:r>
              <a:rPr lang="es-MX" dirty="0"/>
              <a:t> ahora que cuando era más joven.</a:t>
            </a:r>
          </a:p>
          <a:p>
            <a:r>
              <a:rPr lang="es-MX" dirty="0"/>
              <a:t>En inviernos hay </a:t>
            </a:r>
            <a:r>
              <a:rPr lang="es-MX" b="1" dirty="0"/>
              <a:t>muchas menos</a:t>
            </a:r>
            <a:r>
              <a:rPr lang="es-MX" u="sng" dirty="0"/>
              <a:t> horas</a:t>
            </a:r>
            <a:r>
              <a:rPr lang="es-MX" dirty="0"/>
              <a:t> de luz que en verano.</a:t>
            </a:r>
          </a:p>
          <a:p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34412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Ejercicio 1</a:t>
            </a:r>
            <a:endParaRPr lang="es-HN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06" y="1233054"/>
            <a:ext cx="8198612" cy="458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95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64727" cy="314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3511"/>
            <a:ext cx="5181600" cy="283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4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4" y="296575"/>
            <a:ext cx="4842589" cy="3180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6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Ejercicio 2</a:t>
            </a:r>
            <a:endParaRPr lang="es-HN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3164"/>
            <a:ext cx="9125921" cy="184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8797"/>
            <a:ext cx="86296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61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39" y="241157"/>
            <a:ext cx="83248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11" y="1995921"/>
            <a:ext cx="84010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59" y="3532043"/>
            <a:ext cx="82677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46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Como normal general, </a:t>
            </a:r>
            <a:r>
              <a:rPr lang="es-MX" b="1" dirty="0"/>
              <a:t>muy</a:t>
            </a:r>
            <a:r>
              <a:rPr lang="es-MX" dirty="0"/>
              <a:t> es un adverbio y va siempre </a:t>
            </a:r>
            <a:r>
              <a:rPr lang="es-MX" dirty="0" smtClean="0"/>
              <a:t>antes </a:t>
            </a:r>
            <a:r>
              <a:rPr lang="es-MX" dirty="0"/>
              <a:t>de </a:t>
            </a:r>
            <a:r>
              <a:rPr lang="es-MX" dirty="0" smtClean="0"/>
              <a:t>los adjetivos </a:t>
            </a:r>
            <a:r>
              <a:rPr lang="es-MX" dirty="0"/>
              <a:t>y de otros adverbios, mientras </a:t>
            </a:r>
            <a:r>
              <a:rPr lang="es-MX" b="1" dirty="0"/>
              <a:t>mucho</a:t>
            </a:r>
            <a:r>
              <a:rPr lang="es-MX" dirty="0"/>
              <a:t>, </a:t>
            </a:r>
            <a:r>
              <a:rPr lang="es-MX" b="1" dirty="0"/>
              <a:t>mucha</a:t>
            </a:r>
            <a:r>
              <a:rPr lang="es-MX" dirty="0"/>
              <a:t>, muchos y muchas son adjetivos y se colocan </a:t>
            </a:r>
            <a:r>
              <a:rPr lang="es-MX" dirty="0" smtClean="0"/>
              <a:t>antes </a:t>
            </a:r>
            <a:r>
              <a:rPr lang="es-MX" dirty="0"/>
              <a:t>de nombres o sustantivos, aunque hay algunas excepciones.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400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Dictado - Adivinanzas</a:t>
            </a:r>
            <a:endParaRPr lang="es-HN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2" y="1247558"/>
            <a:ext cx="8648304" cy="4862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04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hlinkClick r:id="rId2"/>
              </a:rPr>
              <a:t>Muy y mucho. Explicación y actividades - </a:t>
            </a:r>
            <a:r>
              <a:rPr lang="es-MX" dirty="0" err="1" smtClean="0">
                <a:hlinkClick r:id="rId2"/>
              </a:rPr>
              <a:t>ProfeDeELE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53825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4"/>
            <a:ext cx="4798795" cy="316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3276600"/>
            <a:ext cx="482917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58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8950"/>
            <a:ext cx="5015345" cy="359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982" y="601313"/>
            <a:ext cx="2989298" cy="270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36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Uso de Muy</a:t>
            </a:r>
            <a:endParaRPr lang="es-HN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4564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Es un </a:t>
            </a:r>
            <a:r>
              <a:rPr lang="es-MX" b="1" dirty="0"/>
              <a:t>adverbio</a:t>
            </a:r>
            <a:r>
              <a:rPr lang="es-MX" dirty="0"/>
              <a:t> invariable y se puede anteponer a adjetivos, adverbios y participios.</a:t>
            </a:r>
            <a:endParaRPr lang="es-HN" dirty="0"/>
          </a:p>
        </p:txBody>
      </p:sp>
      <p:sp>
        <p:nvSpPr>
          <p:cNvPr id="4" name="3 Rectángulo"/>
          <p:cNvSpPr/>
          <p:nvPr/>
        </p:nvSpPr>
        <p:spPr>
          <a:xfrm>
            <a:off x="105107" y="2981097"/>
            <a:ext cx="2355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HN" sz="2400" b="1" dirty="0">
                <a:solidFill>
                  <a:srgbClr val="00B0F0"/>
                </a:solidFill>
              </a:rPr>
              <a:t>MUY + ADJETIVO</a:t>
            </a:r>
            <a:endParaRPr lang="es-HN" sz="2400" dirty="0">
              <a:solidFill>
                <a:srgbClr val="00B0F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90457" y="3493715"/>
            <a:ext cx="3199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Susana es una chica </a:t>
            </a:r>
            <a:r>
              <a:rPr lang="es-MX" b="1" dirty="0"/>
              <a:t>muy</a:t>
            </a:r>
            <a:r>
              <a:rPr lang="es-MX" dirty="0"/>
              <a:t> guapa.</a:t>
            </a:r>
            <a:endParaRPr lang="es-HN" dirty="0"/>
          </a:p>
        </p:txBody>
      </p:sp>
      <p:sp>
        <p:nvSpPr>
          <p:cNvPr id="6" name="5 Rectángulo"/>
          <p:cNvSpPr/>
          <p:nvPr/>
        </p:nvSpPr>
        <p:spPr>
          <a:xfrm>
            <a:off x="99680" y="3950916"/>
            <a:ext cx="1930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HN" dirty="0"/>
              <a:t>Jorge es </a:t>
            </a:r>
            <a:r>
              <a:rPr lang="es-HN" b="1" dirty="0"/>
              <a:t>muy </a:t>
            </a:r>
            <a:r>
              <a:rPr lang="es-HN" dirty="0" smtClean="0"/>
              <a:t>bajo.</a:t>
            </a:r>
            <a:endParaRPr lang="es-HN" dirty="0"/>
          </a:p>
        </p:txBody>
      </p:sp>
      <p:sp>
        <p:nvSpPr>
          <p:cNvPr id="7" name="6 Rectángulo"/>
          <p:cNvSpPr/>
          <p:nvPr/>
        </p:nvSpPr>
        <p:spPr>
          <a:xfrm>
            <a:off x="127388" y="4477389"/>
            <a:ext cx="3047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HN" dirty="0" smtClean="0"/>
              <a:t>Ella tiene el cabello</a:t>
            </a:r>
            <a:r>
              <a:rPr lang="es-HN" dirty="0"/>
              <a:t> </a:t>
            </a:r>
            <a:r>
              <a:rPr lang="es-HN" b="1" dirty="0"/>
              <a:t>muy </a:t>
            </a:r>
            <a:r>
              <a:rPr lang="es-HN" dirty="0" smtClean="0"/>
              <a:t>largo.</a:t>
            </a:r>
            <a:endParaRPr lang="es-HN" dirty="0"/>
          </a:p>
        </p:txBody>
      </p:sp>
      <p:sp>
        <p:nvSpPr>
          <p:cNvPr id="8" name="7 Rectángulo"/>
          <p:cNvSpPr/>
          <p:nvPr/>
        </p:nvSpPr>
        <p:spPr>
          <a:xfrm>
            <a:off x="141242" y="4990007"/>
            <a:ext cx="2862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HN" dirty="0" smtClean="0"/>
              <a:t>Ese es un perro</a:t>
            </a:r>
            <a:r>
              <a:rPr lang="es-HN" dirty="0"/>
              <a:t> </a:t>
            </a:r>
            <a:r>
              <a:rPr lang="es-HN" b="1" dirty="0"/>
              <a:t>muy </a:t>
            </a:r>
            <a:r>
              <a:rPr lang="es-HN" dirty="0" smtClean="0"/>
              <a:t>grande.</a:t>
            </a:r>
            <a:endParaRPr lang="es-HN" dirty="0"/>
          </a:p>
        </p:txBody>
      </p:sp>
      <p:sp>
        <p:nvSpPr>
          <p:cNvPr id="9" name="8 Rectángulo"/>
          <p:cNvSpPr/>
          <p:nvPr/>
        </p:nvSpPr>
        <p:spPr>
          <a:xfrm>
            <a:off x="141240" y="5558043"/>
            <a:ext cx="4638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HN" dirty="0" smtClean="0"/>
              <a:t>Mi casa es </a:t>
            </a:r>
            <a:r>
              <a:rPr lang="es-HN" dirty="0"/>
              <a:t> </a:t>
            </a:r>
            <a:r>
              <a:rPr lang="es-HN" b="1" dirty="0"/>
              <a:t>muy </a:t>
            </a:r>
            <a:r>
              <a:rPr lang="es-HN" dirty="0" smtClean="0"/>
              <a:t>pequeña para hacer una fiesta.</a:t>
            </a:r>
            <a:endParaRPr lang="es-HN" dirty="0"/>
          </a:p>
        </p:txBody>
      </p:sp>
      <p:sp>
        <p:nvSpPr>
          <p:cNvPr id="10" name="9 Rectángulo"/>
          <p:cNvSpPr/>
          <p:nvPr/>
        </p:nvSpPr>
        <p:spPr>
          <a:xfrm>
            <a:off x="166255" y="6098371"/>
            <a:ext cx="2188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HN" dirty="0" smtClean="0"/>
              <a:t>Él está </a:t>
            </a:r>
            <a:r>
              <a:rPr lang="es-HN" dirty="0"/>
              <a:t> </a:t>
            </a:r>
            <a:r>
              <a:rPr lang="es-HN" b="1" dirty="0"/>
              <a:t>muy </a:t>
            </a:r>
            <a:r>
              <a:rPr lang="es-HN" dirty="0" smtClean="0"/>
              <a:t>feliz hoy.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48724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Vivo </a:t>
            </a:r>
            <a:r>
              <a:rPr lang="es-MX" b="1" dirty="0"/>
              <a:t>muy</a:t>
            </a:r>
            <a:r>
              <a:rPr lang="es-MX" dirty="0"/>
              <a:t> lejos del centro</a:t>
            </a:r>
            <a:r>
              <a:rPr lang="es-MX" dirty="0" smtClean="0"/>
              <a:t>.</a:t>
            </a:r>
          </a:p>
          <a:p>
            <a:r>
              <a:rPr lang="es-MX" dirty="0" smtClean="0"/>
              <a:t>Hoy no estoy </a:t>
            </a:r>
            <a:r>
              <a:rPr lang="es-MX" b="1" dirty="0" smtClean="0"/>
              <a:t>muy</a:t>
            </a:r>
            <a:r>
              <a:rPr lang="es-MX" dirty="0" smtClean="0"/>
              <a:t> bien.</a:t>
            </a:r>
          </a:p>
          <a:p>
            <a:r>
              <a:rPr lang="es-MX" dirty="0" smtClean="0"/>
              <a:t>Él llegó </a:t>
            </a:r>
            <a:r>
              <a:rPr lang="es-MX" b="1" dirty="0" smtClean="0"/>
              <a:t>muy</a:t>
            </a:r>
            <a:r>
              <a:rPr lang="es-MX" dirty="0" smtClean="0"/>
              <a:t> temprano al trabajo.</a:t>
            </a:r>
          </a:p>
          <a:p>
            <a:r>
              <a:rPr lang="es-MX" dirty="0" smtClean="0"/>
              <a:t>Ellos están </a:t>
            </a:r>
            <a:r>
              <a:rPr lang="es-MX" b="1" dirty="0" smtClean="0"/>
              <a:t>muy</a:t>
            </a:r>
            <a:r>
              <a:rPr lang="es-MX" dirty="0" smtClean="0"/>
              <a:t> mal de salud hoy.</a:t>
            </a:r>
          </a:p>
          <a:p>
            <a:r>
              <a:rPr lang="es-MX" dirty="0" smtClean="0"/>
              <a:t>Hay </a:t>
            </a:r>
            <a:r>
              <a:rPr lang="es-MX" b="1" dirty="0" smtClean="0"/>
              <a:t>muy</a:t>
            </a:r>
            <a:r>
              <a:rPr lang="es-MX" dirty="0" smtClean="0"/>
              <a:t> poca agua en la cocina.</a:t>
            </a:r>
          </a:p>
          <a:p>
            <a:r>
              <a:rPr lang="es-MX" dirty="0" smtClean="0"/>
              <a:t>Me gusta caminar al mercado ya que está </a:t>
            </a:r>
            <a:r>
              <a:rPr lang="es-MX" b="1" dirty="0" smtClean="0"/>
              <a:t>muy</a:t>
            </a:r>
            <a:r>
              <a:rPr lang="es-MX" dirty="0" smtClean="0"/>
              <a:t> cerca de mi casa.</a:t>
            </a:r>
            <a:endParaRPr lang="es-HN" dirty="0"/>
          </a:p>
        </p:txBody>
      </p:sp>
      <p:sp>
        <p:nvSpPr>
          <p:cNvPr id="4" name="3 Rectángulo"/>
          <p:cNvSpPr/>
          <p:nvPr/>
        </p:nvSpPr>
        <p:spPr>
          <a:xfrm>
            <a:off x="5805075" y="376442"/>
            <a:ext cx="32840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HN" sz="2800" b="1" dirty="0">
                <a:solidFill>
                  <a:schemeClr val="accent6">
                    <a:lumMod val="75000"/>
                  </a:schemeClr>
                </a:solidFill>
              </a:rPr>
              <a:t>MUY + ADVERBIO</a:t>
            </a:r>
            <a:endParaRPr lang="es-HN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15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No me gusta la carne </a:t>
            </a:r>
            <a:r>
              <a:rPr lang="es-MX" b="1" dirty="0"/>
              <a:t>muy</a:t>
            </a:r>
            <a:r>
              <a:rPr lang="es-MX" dirty="0"/>
              <a:t> </a:t>
            </a:r>
            <a:r>
              <a:rPr lang="es-MX" dirty="0" smtClean="0"/>
              <a:t>cocida.</a:t>
            </a:r>
          </a:p>
          <a:p>
            <a:r>
              <a:rPr lang="es-MX" dirty="0" smtClean="0"/>
              <a:t>El español es una lengua </a:t>
            </a:r>
            <a:r>
              <a:rPr lang="es-MX" b="1" dirty="0" smtClean="0"/>
              <a:t>muy</a:t>
            </a:r>
            <a:r>
              <a:rPr lang="es-MX" dirty="0" smtClean="0"/>
              <a:t> estudiada.</a:t>
            </a:r>
          </a:p>
          <a:p>
            <a:r>
              <a:rPr lang="es-MX" dirty="0" smtClean="0"/>
              <a:t>Después de la caída él quedó </a:t>
            </a:r>
            <a:r>
              <a:rPr lang="es-MX" b="1" dirty="0" smtClean="0"/>
              <a:t>muy</a:t>
            </a:r>
            <a:r>
              <a:rPr lang="es-MX" dirty="0" smtClean="0"/>
              <a:t> aturdido.</a:t>
            </a:r>
          </a:p>
          <a:p>
            <a:r>
              <a:rPr lang="es-MX" dirty="0" smtClean="0"/>
              <a:t>Soy una persona </a:t>
            </a:r>
            <a:r>
              <a:rPr lang="es-MX" b="1" dirty="0" smtClean="0"/>
              <a:t>muy</a:t>
            </a:r>
            <a:r>
              <a:rPr lang="es-MX" dirty="0" smtClean="0"/>
              <a:t> determinada.</a:t>
            </a:r>
          </a:p>
          <a:p>
            <a:pPr marL="0" indent="0">
              <a:buNone/>
            </a:pPr>
            <a:endParaRPr lang="es-MX" dirty="0" smtClean="0"/>
          </a:p>
          <a:p>
            <a:endParaRPr lang="es-MX" dirty="0" smtClean="0"/>
          </a:p>
          <a:p>
            <a:endParaRPr lang="es-HN" dirty="0"/>
          </a:p>
        </p:txBody>
      </p:sp>
      <p:sp>
        <p:nvSpPr>
          <p:cNvPr id="4" name="3 Rectángulo"/>
          <p:cNvSpPr/>
          <p:nvPr/>
        </p:nvSpPr>
        <p:spPr>
          <a:xfrm>
            <a:off x="465413" y="861352"/>
            <a:ext cx="2934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HN" sz="2800" b="1" dirty="0">
                <a:solidFill>
                  <a:srgbClr val="7030A0"/>
                </a:solidFill>
              </a:rPr>
              <a:t>MUY + PARTICIPIO</a:t>
            </a:r>
            <a:endParaRPr lang="es-HN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5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Uso de mucho</a:t>
            </a:r>
            <a:endParaRPr lang="es-HN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1055" y="2431473"/>
            <a:ext cx="8229600" cy="4218709"/>
          </a:xfrm>
        </p:spPr>
        <p:txBody>
          <a:bodyPr/>
          <a:lstStyle/>
          <a:p>
            <a:r>
              <a:rPr lang="es-MX" dirty="0" smtClean="0"/>
              <a:t>Penélope </a:t>
            </a:r>
            <a:r>
              <a:rPr lang="es-MX" dirty="0"/>
              <a:t>Cruz tiene </a:t>
            </a:r>
            <a:r>
              <a:rPr lang="es-MX" b="1" dirty="0"/>
              <a:t>mucho éxito</a:t>
            </a:r>
            <a:r>
              <a:rPr lang="es-MX" dirty="0"/>
              <a:t>.</a:t>
            </a:r>
          </a:p>
          <a:p>
            <a:r>
              <a:rPr lang="es-MX" dirty="0"/>
              <a:t>Tengo </a:t>
            </a:r>
            <a:r>
              <a:rPr lang="es-MX" b="1" dirty="0"/>
              <a:t>muchos amigos</a:t>
            </a:r>
            <a:r>
              <a:rPr lang="es-MX" dirty="0"/>
              <a:t>.</a:t>
            </a:r>
          </a:p>
          <a:p>
            <a:r>
              <a:rPr lang="es-MX" dirty="0"/>
              <a:t>Loli tiene </a:t>
            </a:r>
            <a:r>
              <a:rPr lang="es-MX" b="1" dirty="0"/>
              <a:t>mucha hambre</a:t>
            </a:r>
            <a:r>
              <a:rPr lang="es-MX" dirty="0"/>
              <a:t>.</a:t>
            </a:r>
          </a:p>
          <a:p>
            <a:r>
              <a:rPr lang="es-MX" dirty="0"/>
              <a:t>En esta habitación hay </a:t>
            </a:r>
            <a:r>
              <a:rPr lang="es-MX" b="1" dirty="0"/>
              <a:t>muchas sillas</a:t>
            </a:r>
            <a:r>
              <a:rPr lang="es-MX" dirty="0"/>
              <a:t>.</a:t>
            </a:r>
          </a:p>
          <a:p>
            <a:r>
              <a:rPr lang="es-MX" dirty="0" smtClean="0"/>
              <a:t>Este verano hay </a:t>
            </a:r>
            <a:r>
              <a:rPr lang="es-MX" b="1" dirty="0" smtClean="0"/>
              <a:t>mucho calor</a:t>
            </a:r>
            <a:r>
              <a:rPr lang="es-MX" dirty="0" smtClean="0"/>
              <a:t>.</a:t>
            </a:r>
          </a:p>
          <a:p>
            <a:r>
              <a:rPr lang="es-MX" dirty="0" smtClean="0"/>
              <a:t>En esa ciudad hay </a:t>
            </a:r>
            <a:r>
              <a:rPr lang="es-MX" b="1" dirty="0" smtClean="0"/>
              <a:t>muchos incendios</a:t>
            </a:r>
            <a:r>
              <a:rPr lang="es-MX" dirty="0" smtClean="0"/>
              <a:t>.</a:t>
            </a:r>
          </a:p>
          <a:p>
            <a:pPr marL="0" indent="0">
              <a:buNone/>
            </a:pPr>
            <a:endParaRPr lang="es-HN" dirty="0"/>
          </a:p>
        </p:txBody>
      </p:sp>
      <p:sp>
        <p:nvSpPr>
          <p:cNvPr id="4" name="3 Rectángulo"/>
          <p:cNvSpPr/>
          <p:nvPr/>
        </p:nvSpPr>
        <p:spPr>
          <a:xfrm>
            <a:off x="332505" y="1346308"/>
            <a:ext cx="838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/>
              <a:t>Se puede utilizar </a:t>
            </a:r>
            <a:r>
              <a:rPr lang="es-MX" sz="2800" dirty="0" smtClean="0"/>
              <a:t>como adjetivo</a:t>
            </a:r>
            <a:r>
              <a:rPr lang="es-MX" sz="2800" dirty="0"/>
              <a:t>, pronombre o adverbio.</a:t>
            </a:r>
            <a:endParaRPr lang="es-HN" sz="2800" dirty="0"/>
          </a:p>
        </p:txBody>
      </p:sp>
      <p:sp>
        <p:nvSpPr>
          <p:cNvPr id="5" name="4 Rectángulo"/>
          <p:cNvSpPr/>
          <p:nvPr/>
        </p:nvSpPr>
        <p:spPr>
          <a:xfrm>
            <a:off x="347521" y="1914297"/>
            <a:ext cx="49402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HN" sz="2000" b="1" dirty="0">
                <a:solidFill>
                  <a:srgbClr val="00B0F0"/>
                </a:solidFill>
              </a:rPr>
              <a:t>MUCHO/A/OS/AS (ADJETIVO) + SUSTANTIVO</a:t>
            </a:r>
            <a:endParaRPr lang="es-HN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2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25236"/>
            <a:ext cx="8229600" cy="5100927"/>
          </a:xfrm>
        </p:spPr>
        <p:txBody>
          <a:bodyPr/>
          <a:lstStyle/>
          <a:p>
            <a:pPr marL="0" indent="0">
              <a:buNone/>
            </a:pPr>
            <a:r>
              <a:rPr lang="es-MX" b="1" dirty="0"/>
              <a:t>1)</a:t>
            </a:r>
            <a:r>
              <a:rPr lang="es-MX" dirty="0"/>
              <a:t> </a:t>
            </a:r>
            <a:r>
              <a:rPr lang="es-MX" dirty="0" smtClean="0"/>
              <a:t>¿</a:t>
            </a:r>
            <a:r>
              <a:rPr lang="es-MX" dirty="0"/>
              <a:t>Penélope Cruz tiene </a:t>
            </a:r>
            <a:r>
              <a:rPr lang="es-MX" b="1" dirty="0"/>
              <a:t>éxito</a:t>
            </a:r>
            <a:r>
              <a:rPr lang="es-MX" dirty="0"/>
              <a:t>?</a:t>
            </a:r>
          </a:p>
          <a:p>
            <a:pPr marL="0" indent="0">
              <a:buNone/>
            </a:pPr>
            <a:r>
              <a:rPr lang="es-MX" dirty="0" smtClean="0"/>
              <a:t> </a:t>
            </a:r>
            <a:r>
              <a:rPr lang="es-MX" dirty="0"/>
              <a:t>¡</a:t>
            </a:r>
            <a:r>
              <a:rPr lang="es-MX" b="1" dirty="0"/>
              <a:t>Mucho</a:t>
            </a:r>
            <a:r>
              <a:rPr lang="es-MX" dirty="0"/>
              <a:t>!</a:t>
            </a:r>
          </a:p>
          <a:p>
            <a:pPr marL="0" indent="0">
              <a:buNone/>
            </a:pPr>
            <a:r>
              <a:rPr lang="es-MX" b="1" dirty="0"/>
              <a:t>2)</a:t>
            </a:r>
            <a:r>
              <a:rPr lang="es-MX" dirty="0"/>
              <a:t> </a:t>
            </a:r>
            <a:r>
              <a:rPr lang="es-MX" dirty="0" smtClean="0"/>
              <a:t>¿</a:t>
            </a:r>
            <a:r>
              <a:rPr lang="es-MX" dirty="0"/>
              <a:t>Tienes </a:t>
            </a:r>
            <a:r>
              <a:rPr lang="es-MX" b="1" dirty="0"/>
              <a:t>amigos</a:t>
            </a:r>
            <a:r>
              <a:rPr lang="es-MX" dirty="0"/>
              <a:t>?</a:t>
            </a:r>
          </a:p>
          <a:p>
            <a:pPr marL="0" indent="0">
              <a:buNone/>
            </a:pPr>
            <a:r>
              <a:rPr lang="es-MX" dirty="0" smtClean="0"/>
              <a:t> </a:t>
            </a:r>
            <a:r>
              <a:rPr lang="es-MX" dirty="0"/>
              <a:t>No </a:t>
            </a:r>
            <a:r>
              <a:rPr lang="es-MX" b="1" dirty="0"/>
              <a:t>muchos</a:t>
            </a:r>
            <a:r>
              <a:rPr lang="es-MX" dirty="0"/>
              <a:t>, la verdad.</a:t>
            </a:r>
          </a:p>
          <a:p>
            <a:pPr marL="0" indent="0">
              <a:buNone/>
            </a:pPr>
            <a:r>
              <a:rPr lang="es-MX" b="1" dirty="0"/>
              <a:t>3)</a:t>
            </a:r>
            <a:r>
              <a:rPr lang="es-MX" dirty="0"/>
              <a:t> </a:t>
            </a:r>
            <a:r>
              <a:rPr lang="es-MX" dirty="0" smtClean="0"/>
              <a:t>¿</a:t>
            </a:r>
            <a:r>
              <a:rPr lang="es-MX" dirty="0"/>
              <a:t>Loli tiene </a:t>
            </a:r>
            <a:r>
              <a:rPr lang="es-MX" b="1" dirty="0"/>
              <a:t>hambre</a:t>
            </a:r>
            <a:r>
              <a:rPr lang="es-MX" dirty="0"/>
              <a:t>?</a:t>
            </a:r>
          </a:p>
          <a:p>
            <a:pPr marL="0" indent="0">
              <a:buNone/>
            </a:pPr>
            <a:r>
              <a:rPr lang="es-MX" dirty="0"/>
              <a:t> </a:t>
            </a:r>
            <a:r>
              <a:rPr lang="es-MX" b="1" dirty="0"/>
              <a:t>Mucha</a:t>
            </a:r>
            <a:r>
              <a:rPr lang="es-MX" dirty="0"/>
              <a:t>: ¡se lo ha comido todo!</a:t>
            </a:r>
          </a:p>
          <a:p>
            <a:pPr marL="0" indent="0">
              <a:buNone/>
            </a:pPr>
            <a:r>
              <a:rPr lang="es-MX" b="1" dirty="0"/>
              <a:t>4) </a:t>
            </a:r>
            <a:r>
              <a:rPr lang="es-MX" dirty="0" smtClean="0"/>
              <a:t>¿</a:t>
            </a:r>
            <a:r>
              <a:rPr lang="es-MX" dirty="0"/>
              <a:t>En esta habitación cuantas </a:t>
            </a:r>
            <a:r>
              <a:rPr lang="es-MX" b="1" dirty="0"/>
              <a:t>sillas </a:t>
            </a:r>
            <a:r>
              <a:rPr lang="es-MX" dirty="0"/>
              <a:t>hay?</a:t>
            </a:r>
          </a:p>
          <a:p>
            <a:pPr marL="0" indent="0">
              <a:buNone/>
            </a:pPr>
            <a:r>
              <a:rPr lang="es-MX" b="1" dirty="0" smtClean="0"/>
              <a:t>Muchas</a:t>
            </a:r>
            <a:r>
              <a:rPr lang="es-MX" dirty="0"/>
              <a:t>: caben cien personas o más.</a:t>
            </a:r>
          </a:p>
          <a:p>
            <a:pPr marL="0" indent="0">
              <a:buNone/>
            </a:pPr>
            <a:endParaRPr lang="es-HN" dirty="0"/>
          </a:p>
        </p:txBody>
      </p:sp>
      <p:sp>
        <p:nvSpPr>
          <p:cNvPr id="4" name="3 Rectángulo"/>
          <p:cNvSpPr/>
          <p:nvPr/>
        </p:nvSpPr>
        <p:spPr>
          <a:xfrm>
            <a:off x="411928" y="362589"/>
            <a:ext cx="41674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HN" sz="2400" b="1" dirty="0">
                <a:solidFill>
                  <a:srgbClr val="7030A0"/>
                </a:solidFill>
              </a:rPr>
              <a:t>MUCHO/A/OS/AS (pronombre)</a:t>
            </a:r>
            <a:endParaRPr lang="es-HN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26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158</Words>
  <Application>Microsoft Office PowerPoint</Application>
  <PresentationFormat>Presentación en pantalla (4:3)</PresentationFormat>
  <Paragraphs>73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Muy y Mucho</vt:lpstr>
      <vt:lpstr>Presentación de PowerPoint</vt:lpstr>
      <vt:lpstr>Presentación de PowerPoint</vt:lpstr>
      <vt:lpstr>Presentación de PowerPoint</vt:lpstr>
      <vt:lpstr>Uso de Muy</vt:lpstr>
      <vt:lpstr>Presentación de PowerPoint</vt:lpstr>
      <vt:lpstr>Presentación de PowerPoint</vt:lpstr>
      <vt:lpstr>Uso de mucho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Cuando MUCHO MÁS y MUCHO MENOS se anteponen a un sustantivo, funcionan como un adjetivo y concuerdan en género y número con dicho sustantivo:</vt:lpstr>
      <vt:lpstr>Ejercicio 1</vt:lpstr>
      <vt:lpstr>Presentación de PowerPoint</vt:lpstr>
      <vt:lpstr>Presentación de PowerPoint</vt:lpstr>
      <vt:lpstr>Ejercicio 2</vt:lpstr>
      <vt:lpstr>Presentación de PowerPoint</vt:lpstr>
      <vt:lpstr>Dictado - Adivinanzas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Muy y Mucho</dc:title>
  <dc:creator>Usuario</dc:creator>
  <cp:lastModifiedBy>Usuario</cp:lastModifiedBy>
  <cp:revision>22</cp:revision>
  <dcterms:created xsi:type="dcterms:W3CDTF">2022-04-17T17:35:03Z</dcterms:created>
  <dcterms:modified xsi:type="dcterms:W3CDTF">2022-04-17T20:15:25Z</dcterms:modified>
</cp:coreProperties>
</file>