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81" r:id="rId25"/>
    <p:sldId id="279" r:id="rId26"/>
    <p:sldId id="286" r:id="rId27"/>
    <p:sldId id="280" r:id="rId28"/>
    <p:sldId id="287" r:id="rId29"/>
    <p:sldId id="283" r:id="rId30"/>
    <p:sldId id="288" r:id="rId31"/>
    <p:sldId id="284" r:id="rId32"/>
    <p:sldId id="285" r:id="rId33"/>
  </p:sldIdLst>
  <p:sldSz cx="9144000" cy="6858000" type="screen4x3"/>
  <p:notesSz cx="6858000" cy="90805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33"/>
    <a:srgbClr val="00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94660"/>
  </p:normalViewPr>
  <p:slideViewPr>
    <p:cSldViewPr>
      <p:cViewPr varScale="1">
        <p:scale>
          <a:sx n="64" d="100"/>
          <a:sy n="64" d="100"/>
        </p:scale>
        <p:origin x="15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s-MX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s-MX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s-MX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4888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EC52ABED-19CC-4E2E-97C3-741B023ED97E}" type="slidenum">
              <a:rPr lang="es-MX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s-MX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s-MX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Click to edit Master text styles</a:t>
            </a:r>
          </a:p>
          <a:p>
            <a:pPr lvl="1"/>
            <a:r>
              <a:rPr lang="es-MX"/>
              <a:t>Second level</a:t>
            </a:r>
          </a:p>
          <a:p>
            <a:pPr lvl="2"/>
            <a:r>
              <a:rPr lang="es-MX"/>
              <a:t>Third level</a:t>
            </a:r>
          </a:p>
          <a:p>
            <a:pPr lvl="3"/>
            <a:r>
              <a:rPr lang="es-MX"/>
              <a:t>Fourth level</a:t>
            </a:r>
          </a:p>
          <a:p>
            <a:pPr lvl="4"/>
            <a:r>
              <a:rPr lang="es-MX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s-MX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4888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E61467BA-A159-4054-898F-90262DE340F2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1DA4D-2B6E-4912-806B-E10847D36A12}" type="slidenum">
              <a:rPr lang="es-MX"/>
              <a:pPr/>
              <a:t>1</a:t>
            </a:fld>
            <a:endParaRPr lang="es-MX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825B7-94D3-4874-9485-E5AE908A7504}" type="slidenum">
              <a:rPr lang="es-MX"/>
              <a:pPr/>
              <a:t>6</a:t>
            </a:fld>
            <a:endParaRPr lang="es-MX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AFAB0-60A9-4186-A7D1-659FB01EC87F}" type="slidenum">
              <a:rPr lang="es-MX"/>
              <a:pPr/>
              <a:t>7</a:t>
            </a:fld>
            <a:endParaRPr lang="es-MX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F53D9-BAE3-417B-997D-96AB30A48FD1}" type="slidenum">
              <a:rPr lang="es-MX"/>
              <a:pPr/>
              <a:t>8</a:t>
            </a:fld>
            <a:endParaRPr lang="es-MX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Click to edit Master title style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48" charset="2"/>
              <a:buNone/>
              <a:defRPr/>
            </a:lvl1pPr>
          </a:lstStyle>
          <a:p>
            <a:r>
              <a:rPr lang="es-MX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49D9D80-FB5D-4311-A704-E1878D4138A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C57BF-1533-4C12-B2A6-B7695276E6B2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BA74B-1A09-4DB5-97F9-306A9A9E14E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09660-178A-48E8-857C-58FCF8CF48E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4C23F-AD74-4EF4-9937-DA682B0F17B7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056DA-321D-4078-82A3-042F4D52D04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8F50F-ABD2-462A-A029-F190846EBE9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6E410-DBCB-4B1E-B247-AC280CEA608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CE4C-010F-475C-8D3C-3E93D6D3146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C96A8-BBE8-4F08-8294-4C274C266AD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947C7-612F-4195-B79A-76F2D0B476C5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Click to edit Master title style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Click to edit Master text styles</a:t>
            </a:r>
          </a:p>
          <a:p>
            <a:pPr lvl="1"/>
            <a:r>
              <a:rPr lang="es-MX"/>
              <a:t>Second level</a:t>
            </a:r>
          </a:p>
          <a:p>
            <a:pPr lvl="2"/>
            <a:r>
              <a:rPr lang="es-MX"/>
              <a:t>Third level</a:t>
            </a:r>
          </a:p>
          <a:p>
            <a:pPr lvl="3"/>
            <a:r>
              <a:rPr lang="es-MX"/>
              <a:t>Fourth level</a:t>
            </a:r>
          </a:p>
          <a:p>
            <a:pPr lvl="4"/>
            <a:r>
              <a:rPr lang="es-MX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MX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MX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D2060F6-DD30-49FF-ADC4-E4DFFAABF08C}" type="slidenum">
              <a:rPr lang="es-MX"/>
              <a:pPr/>
              <a:t>‹nº›</a:t>
            </a:fld>
            <a:endParaRPr 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48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6200" y="2568575"/>
            <a:ext cx="8610600" cy="1470025"/>
          </a:xfrm>
        </p:spPr>
        <p:txBody>
          <a:bodyPr/>
          <a:lstStyle/>
          <a:p>
            <a:r>
              <a:rPr lang="es-MX" sz="3000">
                <a:solidFill>
                  <a:srgbClr val="000000"/>
                </a:solidFill>
                <a:effectLst/>
                <a:latin typeface="Comic Sans MS" pitchFamily="48" charset="0"/>
              </a:rPr>
              <a:t>Los acentos ortográficos </a:t>
            </a:r>
            <a:br>
              <a:rPr lang="es-MX" sz="3000">
                <a:solidFill>
                  <a:srgbClr val="000000"/>
                </a:solidFill>
                <a:effectLst/>
                <a:latin typeface="Comic Sans MS" pitchFamily="48" charset="0"/>
              </a:rPr>
            </a:br>
            <a:r>
              <a:rPr lang="es-MX" sz="3000">
                <a:solidFill>
                  <a:srgbClr val="000000"/>
                </a:solidFill>
                <a:effectLst/>
                <a:latin typeface="Comic Sans MS" pitchFamily="48" charset="0"/>
              </a:rPr>
              <a:t>en el español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219200" y="4572000"/>
            <a:ext cx="6400800" cy="1752600"/>
          </a:xfrm>
        </p:spPr>
        <p:txBody>
          <a:bodyPr/>
          <a:lstStyle/>
          <a:p>
            <a:r>
              <a:rPr lang="es-CL" sz="5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Español para Hispanohablantes</a:t>
            </a:r>
          </a:p>
          <a:p>
            <a:endParaRPr lang="en-U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324600" y="44958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114800" y="4572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67600" y="5334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62000" y="228600"/>
            <a:ext cx="5762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2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286000" y="3382963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467600" y="28956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81000" y="4572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971800" y="58674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543800" y="4953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638800" y="4572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362200" y="5334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066800" y="3429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8382000" y="12954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510338" y="3382963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133600" y="381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633538" y="5562600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04800" y="27432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8229600" y="37338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6400800" y="53340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572000" y="58674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533400" y="5821363"/>
            <a:ext cx="5762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200">
                <a:solidFill>
                  <a:srgbClr val="000000"/>
                </a:solidFill>
                <a:latin typeface="Lucida Grande" pitchFamily="48" charset="0"/>
                <a:cs typeface="Arial" charset="0"/>
              </a:rPr>
              <a:t>΄</a:t>
            </a:r>
            <a:endParaRPr lang="el-GR" sz="7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5410200" y="38862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743200" y="41148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7162800" y="38862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 dirty="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8186738" y="5668963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57200" y="10668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3048000" y="2286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7315200" y="60198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176338" y="4648200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642938" y="1981200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672138" y="5973763"/>
            <a:ext cx="576262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7696200" y="2057400"/>
            <a:ext cx="57626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7600">
                <a:solidFill>
                  <a:srgbClr val="000000"/>
                </a:solidFill>
                <a:cs typeface="Arial" charset="0"/>
              </a:rPr>
              <a:t>´</a:t>
            </a:r>
          </a:p>
        </p:txBody>
      </p:sp>
      <p:sp>
        <p:nvSpPr>
          <p:cNvPr id="2087" name="WordArt 39"/>
          <p:cNvSpPr>
            <a:spLocks noChangeArrowheads="1" noChangeShapeType="1" noTextEdit="1"/>
          </p:cNvSpPr>
          <p:nvPr/>
        </p:nvSpPr>
        <p:spPr bwMode="auto">
          <a:xfrm>
            <a:off x="1371600" y="990600"/>
            <a:ext cx="5943600" cy="2057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omic Sans MS"/>
              </a:rPr>
              <a:t>¿Dónde va la tilde?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autoUpdateAnimBg="0"/>
      <p:bldP spid="2056" grpId="0" autoUpdateAnimBg="0"/>
      <p:bldP spid="2057" grpId="0" autoUpdateAnimBg="0"/>
      <p:bldP spid="2058" grpId="0" autoUpdateAnimBg="0"/>
      <p:bldP spid="2059" grpId="0" autoUpdateAnimBg="0"/>
      <p:bldP spid="2060" grpId="0" autoUpdateAnimBg="0"/>
      <p:bldP spid="2061" grpId="0" autoUpdateAnimBg="0"/>
      <p:bldP spid="2062" grpId="0" autoUpdateAnimBg="0"/>
      <p:bldP spid="2063" grpId="0" autoUpdateAnimBg="0"/>
      <p:bldP spid="2064" grpId="0" autoUpdateAnimBg="0"/>
      <p:bldP spid="2065" grpId="0" autoUpdateAnimBg="0"/>
      <p:bldP spid="2066" grpId="0" autoUpdateAnimBg="0"/>
      <p:bldP spid="2067" grpId="0" autoUpdateAnimBg="0"/>
      <p:bldP spid="2069" grpId="0" autoUpdateAnimBg="0"/>
      <p:bldP spid="2070" grpId="0" autoUpdateAnimBg="0"/>
      <p:bldP spid="2071" grpId="0" autoUpdateAnimBg="0"/>
      <p:bldP spid="2072" grpId="0" autoUpdateAnimBg="0"/>
      <p:bldP spid="2073" grpId="0" autoUpdateAnimBg="0"/>
      <p:bldP spid="2074" grpId="0" autoUpdateAnimBg="0"/>
      <p:bldP spid="2075" grpId="0" autoUpdateAnimBg="0"/>
      <p:bldP spid="2076" grpId="0" autoUpdateAnimBg="0"/>
      <p:bldP spid="2077" grpId="0" autoUpdateAnimBg="0"/>
      <p:bldP spid="2078" grpId="0" autoUpdateAnimBg="0"/>
      <p:bldP spid="2079" grpId="0" autoUpdateAnimBg="0"/>
      <p:bldP spid="2080" grpId="0" autoUpdateAnimBg="0"/>
      <p:bldP spid="2081" grpId="0" autoUpdateAnimBg="0"/>
      <p:bldP spid="2082" grpId="0" autoUpdateAnimBg="0"/>
      <p:bldP spid="2083" grpId="0" autoUpdateAnimBg="0"/>
      <p:bldP spid="2084" grpId="0" autoUpdateAnimBg="0"/>
      <p:bldP spid="2085" grpId="0" autoUpdateAnimBg="0"/>
      <p:bldP spid="208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990600"/>
          </a:xfrm>
        </p:spPr>
        <p:txBody>
          <a:bodyPr/>
          <a:lstStyle/>
          <a:p>
            <a:r>
              <a:rPr lang="es-MX" sz="4200">
                <a:solidFill>
                  <a:srgbClr val="000000"/>
                </a:solidFill>
                <a:effectLst/>
                <a:latin typeface="Comic Sans MS" pitchFamily="48" charset="0"/>
              </a:rPr>
              <a:t>Las palabras ESDRÚJULAS</a:t>
            </a:r>
          </a:p>
        </p:txBody>
      </p:sp>
      <p:sp>
        <p:nvSpPr>
          <p:cNvPr id="29699" name="Cloud"/>
          <p:cNvSpPr>
            <a:spLocks noChangeAspect="1" noEditPoints="1" noChangeArrowheads="1"/>
          </p:cNvSpPr>
          <p:nvPr/>
        </p:nvSpPr>
        <p:spPr bwMode="auto">
          <a:xfrm>
            <a:off x="5238059" y="4038601"/>
            <a:ext cx="3524941" cy="23622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801688"/>
            <a:ext cx="8382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2" pitchFamily="48" charset="2"/>
              </a:rPr>
              <a:t>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Las palabras llamadas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ESDRÚJULAS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tienen el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énfasis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en la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. (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3</a:t>
            </a:r>
            <a:r>
              <a:rPr lang="es-MX" sz="2000" b="1" baseline="30000">
                <a:solidFill>
                  <a:srgbClr val="000000"/>
                </a:solidFill>
                <a:latin typeface="Comic Sans MS" pitchFamily="48" charset="0"/>
              </a:rPr>
              <a:t>rd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 syllable from the end of the word.)</a:t>
            </a:r>
            <a:endParaRPr lang="es-MX" sz="200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  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</a:rPr>
              <a:t>Por ejemplo: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14400" y="2055813"/>
            <a:ext cx="73152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médico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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mé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di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lápices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lá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pi   ces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eléfono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te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lé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no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automático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au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to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má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ti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pájaro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pá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ja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ro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lámpara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lám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párpados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pár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dos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bailábamos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bai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lá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mos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brújula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brú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ju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la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rápido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rá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pi    do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867400" y="457200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Nota:</a:t>
            </a:r>
            <a:r>
              <a:rPr lang="es-MX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  ¡TODAS las palabras esdrújulas tienen un acento escrito!</a:t>
            </a:r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1981200" y="2057400"/>
            <a:ext cx="4572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2057400" y="2514600"/>
            <a:ext cx="3048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2667000" y="2895600"/>
            <a:ext cx="3810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3276600" y="3276600"/>
            <a:ext cx="4572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1981200" y="3657600"/>
            <a:ext cx="381000" cy="4572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2133600" y="4114800"/>
            <a:ext cx="5334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2209800" y="4572000"/>
            <a:ext cx="5334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2895600" y="4953000"/>
            <a:ext cx="3810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Oval 17"/>
          <p:cNvSpPr>
            <a:spLocks noChangeArrowheads="1"/>
          </p:cNvSpPr>
          <p:nvPr/>
        </p:nvSpPr>
        <p:spPr bwMode="auto">
          <a:xfrm>
            <a:off x="2057400" y="5334000"/>
            <a:ext cx="6096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2057400" y="5791200"/>
            <a:ext cx="457200" cy="381000"/>
          </a:xfrm>
          <a:prstGeom prst="ellips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1066800"/>
          </a:xfrm>
        </p:spPr>
        <p:txBody>
          <a:bodyPr/>
          <a:lstStyle/>
          <a:p>
            <a:r>
              <a:rPr lang="es-MX" sz="4000">
                <a:solidFill>
                  <a:srgbClr val="000000"/>
                </a:solidFill>
                <a:effectLst/>
                <a:latin typeface="Comic Sans MS" pitchFamily="48" charset="0"/>
              </a:rPr>
              <a:t>Las palabras SOBREESDRÚJULAS</a:t>
            </a:r>
          </a:p>
        </p:txBody>
      </p:sp>
      <p:sp>
        <p:nvSpPr>
          <p:cNvPr id="30723" name="Cloud"/>
          <p:cNvSpPr>
            <a:spLocks noChangeAspect="1" noEditPoints="1" noChangeArrowheads="1"/>
          </p:cNvSpPr>
          <p:nvPr/>
        </p:nvSpPr>
        <p:spPr bwMode="auto">
          <a:xfrm>
            <a:off x="6019800" y="456247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8382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2" pitchFamily="48" charset="2"/>
              </a:rPr>
              <a:t>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Las palabras llamadas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SOBREESDRÚJULAS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tienen el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énfasis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antes de la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. (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4</a:t>
            </a:r>
            <a:r>
              <a:rPr lang="es-MX" sz="2000" b="1" baseline="30000">
                <a:solidFill>
                  <a:srgbClr val="000000"/>
                </a:solidFill>
                <a:latin typeface="Comic Sans MS" pitchFamily="48" charset="0"/>
              </a:rPr>
              <a:t>TH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</a:rPr>
              <a:t> syllable from the end of the word.)</a:t>
            </a:r>
            <a:endParaRPr lang="es-MX" sz="200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  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</a:rPr>
              <a:t>Por ejemplo: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914400" y="2514600"/>
            <a:ext cx="73152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dígamelo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dí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ga    me   lo</a:t>
            </a:r>
            <a:endParaRPr lang="es-MX" b="1">
              <a:solidFill>
                <a:srgbClr val="000000"/>
              </a:solidFill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llévaselo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  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llé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va    se   lo</a:t>
            </a:r>
            <a:endParaRPr lang="es-MX" b="1">
              <a:solidFill>
                <a:srgbClr val="000000"/>
              </a:solidFill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véndenosla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vén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de    nos   la</a:t>
            </a:r>
            <a:endParaRPr lang="es-MX" b="1">
              <a:solidFill>
                <a:srgbClr val="000000"/>
              </a:solidFill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cómetela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có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me    te   la</a:t>
            </a:r>
            <a:endParaRPr lang="es-MX" b="1">
              <a:solidFill>
                <a:srgbClr val="000000"/>
              </a:solidFill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escríbemelo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es   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crí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be    me   lo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suéltanoslo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  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suél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ta    nos   lo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repítamelo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re   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pí   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ta    me    lo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cúmplemela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  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cúm   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ple    me    la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traígamelos </a:t>
            </a:r>
            <a:r>
              <a:rPr lang="es-MX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traí</a:t>
            </a:r>
            <a:r>
              <a:rPr lang="es-MX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ga    me    los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324600" y="4857750"/>
            <a:ext cx="21336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u="sng">
                <a:solidFill>
                  <a:srgbClr val="990033"/>
                </a:solidFill>
                <a:latin typeface="Comic Sans MS" pitchFamily="48" charset="0"/>
              </a:rPr>
              <a:t>Nota:</a:t>
            </a:r>
            <a:r>
              <a:rPr lang="es-MX" sz="1600">
                <a:solidFill>
                  <a:srgbClr val="990033"/>
                </a:solidFill>
                <a:latin typeface="Comic Sans MS" pitchFamily="48" charset="0"/>
              </a:rPr>
              <a:t>  ¡</a:t>
            </a:r>
            <a:r>
              <a:rPr lang="es-MX" sz="1600" b="1">
                <a:solidFill>
                  <a:srgbClr val="990033"/>
                </a:solidFill>
                <a:latin typeface="Comic Sans MS" pitchFamily="48" charset="0"/>
              </a:rPr>
              <a:t>TODAS </a:t>
            </a:r>
            <a:r>
              <a:rPr lang="es-MX" sz="1600">
                <a:solidFill>
                  <a:srgbClr val="990033"/>
                </a:solidFill>
                <a:latin typeface="Comic Sans MS" pitchFamily="48" charset="0"/>
              </a:rPr>
              <a:t>las palabras </a:t>
            </a:r>
            <a:r>
              <a:rPr lang="es-MX" sz="1600" b="1">
                <a:solidFill>
                  <a:srgbClr val="990033"/>
                </a:solidFill>
                <a:latin typeface="Comic Sans MS" pitchFamily="48" charset="0"/>
              </a:rPr>
              <a:t>sobreesdrújulas </a:t>
            </a:r>
            <a:r>
              <a:rPr lang="es-MX" sz="1600">
                <a:solidFill>
                  <a:srgbClr val="990033"/>
                </a:solidFill>
                <a:latin typeface="Comic Sans MS" pitchFamily="48" charset="0"/>
              </a:rPr>
              <a:t>tienen un </a:t>
            </a:r>
            <a:r>
              <a:rPr lang="es-MX" sz="1600" b="1">
                <a:solidFill>
                  <a:srgbClr val="990033"/>
                </a:solidFill>
                <a:latin typeface="Comic Sans MS" pitchFamily="48" charset="0"/>
              </a:rPr>
              <a:t>acento escrito</a:t>
            </a:r>
            <a:r>
              <a:rPr lang="es-MX" sz="1600">
                <a:solidFill>
                  <a:srgbClr val="990033"/>
                </a:solidFill>
                <a:latin typeface="Comic Sans MS" pitchFamily="48" charset="0"/>
              </a:rPr>
              <a:t>!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2286000" y="2514600"/>
            <a:ext cx="4572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2286000" y="2895600"/>
            <a:ext cx="4572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2438400" y="3352800"/>
            <a:ext cx="5334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2286000" y="3733800"/>
            <a:ext cx="4572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3124200" y="4191000"/>
            <a:ext cx="4572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2514600" y="4572000"/>
            <a:ext cx="6096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2895600" y="5029200"/>
            <a:ext cx="4572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2590800" y="5410200"/>
            <a:ext cx="6096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2514600" y="5867400"/>
            <a:ext cx="609600" cy="3810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52400"/>
            <a:ext cx="8510588" cy="1066800"/>
          </a:xfrm>
        </p:spPr>
        <p:txBody>
          <a:bodyPr/>
          <a:lstStyle/>
          <a:p>
            <a:r>
              <a:rPr lang="es-MX" sz="3800">
                <a:solidFill>
                  <a:srgbClr val="000000"/>
                </a:solidFill>
                <a:effectLst/>
                <a:latin typeface="Comic Sans MS" pitchFamily="48" charset="0"/>
              </a:rPr>
              <a:t>Las palabras AGUDAS que necesitan el acento ortográfico</a:t>
            </a:r>
            <a:endParaRPr lang="es-MX" sz="4000">
              <a:solidFill>
                <a:srgbClr val="000000"/>
              </a:solidFill>
              <a:effectLst/>
              <a:latin typeface="Comic Sans MS" pitchFamily="48" charset="0"/>
            </a:endParaRPr>
          </a:p>
        </p:txBody>
      </p:sp>
      <p:sp>
        <p:nvSpPr>
          <p:cNvPr id="32786" name="Cloud"/>
          <p:cNvSpPr>
            <a:spLocks noChangeAspect="1" noEditPoints="1" noChangeArrowheads="1"/>
          </p:cNvSpPr>
          <p:nvPr/>
        </p:nvSpPr>
        <p:spPr bwMode="auto">
          <a:xfrm>
            <a:off x="762000" y="1371600"/>
            <a:ext cx="7239000" cy="1492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295400" y="1524000"/>
            <a:ext cx="65532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300">
                <a:solidFill>
                  <a:srgbClr val="990033"/>
                </a:solidFill>
                <a:latin typeface="Comic Sans MS" pitchFamily="48" charset="0"/>
              </a:rPr>
              <a:t>Necesitan</a:t>
            </a:r>
            <a:r>
              <a:rPr lang="es-MX" sz="2300" b="1">
                <a:solidFill>
                  <a:srgbClr val="990033"/>
                </a:solidFill>
                <a:latin typeface="Comic Sans MS" pitchFamily="48" charset="0"/>
              </a:rPr>
              <a:t> la tilde</a:t>
            </a:r>
            <a:r>
              <a:rPr lang="es-MX" sz="2300">
                <a:solidFill>
                  <a:srgbClr val="990033"/>
                </a:solidFill>
                <a:latin typeface="Comic Sans MS" pitchFamily="48" charset="0"/>
              </a:rPr>
              <a:t> </a:t>
            </a:r>
            <a:r>
              <a:rPr lang="es-MX" sz="2300" u="sng">
                <a:solidFill>
                  <a:srgbClr val="990033"/>
                </a:solidFill>
                <a:latin typeface="Comic Sans MS" pitchFamily="48" charset="0"/>
              </a:rPr>
              <a:t>solamente</a:t>
            </a:r>
            <a:r>
              <a:rPr lang="es-MX" sz="2300">
                <a:solidFill>
                  <a:srgbClr val="990033"/>
                </a:solidFill>
                <a:latin typeface="Comic Sans MS" pitchFamily="48" charset="0"/>
              </a:rPr>
              <a:t> las palabras </a:t>
            </a:r>
            <a:r>
              <a:rPr lang="es-MX" sz="2300" b="1">
                <a:solidFill>
                  <a:srgbClr val="990033"/>
                </a:solidFill>
                <a:latin typeface="Comic Sans MS" pitchFamily="48" charset="0"/>
              </a:rPr>
              <a:t>AGUDAS </a:t>
            </a:r>
            <a:r>
              <a:rPr lang="es-MX" sz="2300">
                <a:solidFill>
                  <a:srgbClr val="990033"/>
                </a:solidFill>
                <a:latin typeface="Comic Sans MS" pitchFamily="48" charset="0"/>
              </a:rPr>
              <a:t>que terminan en</a:t>
            </a:r>
            <a:endParaRPr lang="es-MX" sz="2300" b="1">
              <a:solidFill>
                <a:srgbClr val="990033"/>
              </a:solidFill>
              <a:latin typeface="Comic Sans MS" pitchFamily="48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228600" y="28956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Agudas que terminan en “vocal”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28600" y="3276600"/>
            <a:ext cx="3962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953000" y="28956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Agudas que terminan en “n”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>
            <a:off x="4724400" y="3276600"/>
            <a:ext cx="3962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09600" y="3276600"/>
            <a:ext cx="32004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papá	comió	escuché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mamá	 irá       escribí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hablé	bailó     viví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5181600" y="3214688"/>
            <a:ext cx="411480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corazón	pantalón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melón		catalán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presión		canción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2286000" y="48006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Agudas que terminan en “s”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2057400" y="5181600"/>
            <a:ext cx="3962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2057400" y="5181600"/>
            <a:ext cx="4876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inglés	     sabrás	 Muñós 		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escosés     enterarás	 estás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francés     comerás	 interés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3429000" y="2243138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300" b="1" u="sng">
                <a:solidFill>
                  <a:srgbClr val="990033"/>
                </a:solidFill>
                <a:latin typeface="Comic Sans MS" pitchFamily="48" charset="0"/>
              </a:rPr>
              <a:t>vocal</a:t>
            </a:r>
            <a:r>
              <a:rPr lang="es-MX" sz="2300" b="1">
                <a:solidFill>
                  <a:srgbClr val="990033"/>
                </a:solidFill>
                <a:latin typeface="Comic Sans MS" pitchFamily="48" charset="0"/>
              </a:rPr>
              <a:t>, “</a:t>
            </a:r>
            <a:r>
              <a:rPr lang="es-MX" sz="2300" b="1" u="sng">
                <a:solidFill>
                  <a:srgbClr val="990033"/>
                </a:solidFill>
                <a:latin typeface="Comic Sans MS" pitchFamily="48" charset="0"/>
              </a:rPr>
              <a:t>n</a:t>
            </a:r>
            <a:r>
              <a:rPr lang="es-MX" sz="2300" b="1">
                <a:solidFill>
                  <a:srgbClr val="990033"/>
                </a:solidFill>
                <a:latin typeface="Comic Sans MS" pitchFamily="48" charset="0"/>
              </a:rPr>
              <a:t>,” “</a:t>
            </a:r>
            <a:r>
              <a:rPr lang="es-MX" sz="2300" b="1" u="sng">
                <a:solidFill>
                  <a:srgbClr val="990033"/>
                </a:solidFill>
                <a:latin typeface="Comic Sans MS" pitchFamily="48" charset="0"/>
              </a:rPr>
              <a:t>s</a:t>
            </a:r>
            <a:r>
              <a:rPr lang="es-MX" sz="2300" b="1">
                <a:solidFill>
                  <a:srgbClr val="990033"/>
                </a:solidFill>
                <a:latin typeface="Comic Sans MS" pitchFamily="48" charset="0"/>
              </a:rPr>
              <a:t>”</a:t>
            </a:r>
            <a:endParaRPr lang="es-ES_tradnl" sz="2300" b="1">
              <a:solidFill>
                <a:srgbClr val="990033"/>
              </a:solidFill>
              <a:latin typeface="Comic Sans MS" pitchFamily="48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r>
              <a:rPr lang="es-MX" sz="4000">
                <a:solidFill>
                  <a:srgbClr val="000000"/>
                </a:solidFill>
                <a:effectLst/>
                <a:latin typeface="Comic Sans MS" pitchFamily="48" charset="0"/>
              </a:rPr>
              <a:t>Las palabras LLANAS que necesitan el acento ortográfico</a:t>
            </a:r>
          </a:p>
        </p:txBody>
      </p:sp>
      <p:sp>
        <p:nvSpPr>
          <p:cNvPr id="33795" name="Cloud"/>
          <p:cNvSpPr>
            <a:spLocks noChangeAspect="1" noEditPoints="1" noChangeArrowheads="1"/>
          </p:cNvSpPr>
          <p:nvPr/>
        </p:nvSpPr>
        <p:spPr bwMode="auto">
          <a:xfrm>
            <a:off x="762000" y="1447800"/>
            <a:ext cx="7239000" cy="1492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66800" y="1674813"/>
            <a:ext cx="65532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Necesitan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 la tilde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 </a:t>
            </a:r>
            <a:r>
              <a:rPr lang="es-MX" sz="2200" u="sng">
                <a:solidFill>
                  <a:srgbClr val="990033"/>
                </a:solidFill>
                <a:latin typeface="Comic Sans MS" pitchFamily="48" charset="0"/>
              </a:rPr>
              <a:t>solamente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 las palabras 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LLANAS 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que terminan en 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consonante 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que 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NO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 sea 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“n”</a:t>
            </a:r>
            <a:r>
              <a:rPr lang="es-MX" sz="2200">
                <a:solidFill>
                  <a:srgbClr val="990033"/>
                </a:solidFill>
                <a:latin typeface="Comic Sans MS" pitchFamily="48" charset="0"/>
              </a:rPr>
              <a:t> ni </a:t>
            </a:r>
            <a:r>
              <a:rPr lang="es-MX" sz="2200" b="1">
                <a:solidFill>
                  <a:srgbClr val="990033"/>
                </a:solidFill>
                <a:latin typeface="Comic Sans MS" pitchFamily="48" charset="0"/>
              </a:rPr>
              <a:t>“s.”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04800" y="3124200"/>
            <a:ext cx="16764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304800" y="3505200"/>
            <a:ext cx="1676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09600" y="37338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endParaRPr lang="es-ES_tradnl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33400" y="3641725"/>
            <a:ext cx="12192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cárcel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difícil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dócil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mármol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ángel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árbol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514600" y="3641725"/>
            <a:ext cx="12192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azúcar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revólver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carácter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cáncer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Bolívar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Alcántar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6553200" y="3581400"/>
            <a:ext cx="19812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frágil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huésped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césped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memorándum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álbum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Félix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4495800" y="3565525"/>
            <a:ext cx="1371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Martínez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González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Gómez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Sánchez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Rodríguez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Vílchez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r>
              <a:rPr lang="es-MX" sz="4000">
                <a:solidFill>
                  <a:srgbClr val="000000"/>
                </a:solidFill>
                <a:effectLst/>
                <a:latin typeface="Comic Sans MS" pitchFamily="48" charset="0"/>
              </a:rPr>
              <a:t>Las palabras que SIEMPRE</a:t>
            </a:r>
            <a:br>
              <a:rPr lang="es-MX" sz="4000">
                <a:solidFill>
                  <a:srgbClr val="000000"/>
                </a:solidFill>
                <a:effectLst/>
                <a:latin typeface="Comic Sans MS" pitchFamily="48" charset="0"/>
              </a:rPr>
            </a:br>
            <a:r>
              <a:rPr lang="es-MX" sz="4000">
                <a:solidFill>
                  <a:srgbClr val="000000"/>
                </a:solidFill>
                <a:effectLst/>
                <a:latin typeface="Comic Sans MS" pitchFamily="48" charset="0"/>
              </a:rPr>
              <a:t>llevan el acento ortográfico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endParaRPr lang="es-ES_tradnl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09600" y="32766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Palabras ESDRÚJULAS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228600" y="3657600"/>
            <a:ext cx="3962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4724400" y="3276600"/>
            <a:ext cx="4114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Palabras SOBREESDRÚJULAS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4800600" y="3657600"/>
            <a:ext cx="3962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33400" y="3749675"/>
            <a:ext cx="39624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matemáticas	 desértico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espectáculo	 pégale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estúpido	 águila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rápido		rapidísimo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crédito		muchísimo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miércoles	diabólico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953000" y="3733800"/>
            <a:ext cx="41148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cómpramelas	  recíbanoslo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pídeselo	  termínamela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niégamelo	  ábremelo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recházaselo	  cántenosla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págamelo	  trágatela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apártaselo	  recíbemelo</a:t>
            </a:r>
          </a:p>
        </p:txBody>
      </p:sp>
      <p:sp>
        <p:nvSpPr>
          <p:cNvPr id="34834" name="Cloud"/>
          <p:cNvSpPr>
            <a:spLocks noChangeAspect="1" noEditPoints="1" noChangeArrowheads="1"/>
          </p:cNvSpPr>
          <p:nvPr/>
        </p:nvSpPr>
        <p:spPr bwMode="auto">
          <a:xfrm>
            <a:off x="533400" y="1371600"/>
            <a:ext cx="28956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914400" y="1901825"/>
            <a:ext cx="21336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rgbClr val="990033"/>
                </a:solidFill>
                <a:latin typeface="Comic Sans MS" pitchFamily="48" charset="0"/>
              </a:rPr>
              <a:t>LAS ESDRÚJULAS LLEVAN LA TILDE EN LA 3a SÍLABA.</a:t>
            </a:r>
          </a:p>
        </p:txBody>
      </p:sp>
      <p:sp>
        <p:nvSpPr>
          <p:cNvPr id="34836" name="AutoShape 20"/>
          <p:cNvSpPr>
            <a:spLocks noChangeAspect="1" noEditPoints="1" noChangeArrowheads="1"/>
          </p:cNvSpPr>
          <p:nvPr/>
        </p:nvSpPr>
        <p:spPr bwMode="auto">
          <a:xfrm>
            <a:off x="5181600" y="1438275"/>
            <a:ext cx="30480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5410200" y="1971675"/>
            <a:ext cx="25908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500" b="1">
                <a:solidFill>
                  <a:srgbClr val="990033"/>
                </a:solidFill>
                <a:latin typeface="Comic Sans MS" pitchFamily="48" charset="0"/>
              </a:rPr>
              <a:t>LAS SOBREESDRÚJULAS LLEVAN LA TILDE EN LA 4</a:t>
            </a:r>
            <a:r>
              <a:rPr lang="es-MX" sz="1500" b="1" baseline="36000">
                <a:solidFill>
                  <a:srgbClr val="990033"/>
                </a:solidFill>
                <a:latin typeface="Comic Sans MS" pitchFamily="48" charset="0"/>
              </a:rPr>
              <a:t>a</a:t>
            </a:r>
            <a:r>
              <a:rPr lang="es-MX" sz="1500" b="1">
                <a:solidFill>
                  <a:srgbClr val="990033"/>
                </a:solidFill>
                <a:latin typeface="Comic Sans MS" pitchFamily="48" charset="0"/>
              </a:rPr>
              <a:t> ó 5</a:t>
            </a:r>
            <a:r>
              <a:rPr lang="es-MX" sz="1500" b="1" baseline="36000">
                <a:solidFill>
                  <a:srgbClr val="990033"/>
                </a:solidFill>
                <a:latin typeface="Comic Sans MS" pitchFamily="48" charset="0"/>
              </a:rPr>
              <a:t>a</a:t>
            </a:r>
            <a:r>
              <a:rPr lang="es-MX" sz="1500" b="1">
                <a:solidFill>
                  <a:srgbClr val="990033"/>
                </a:solidFill>
                <a:latin typeface="Comic Sans MS" pitchFamily="48" charset="0"/>
              </a:rPr>
              <a:t> SÍLABA.</a:t>
            </a: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1173163"/>
          </a:xfrm>
        </p:spPr>
        <p:txBody>
          <a:bodyPr/>
          <a:lstStyle/>
          <a:p>
            <a:r>
              <a:rPr lang="es-MX" sz="3800">
                <a:solidFill>
                  <a:srgbClr val="000000"/>
                </a:solidFill>
                <a:effectLst/>
                <a:latin typeface="Comic Sans MS" pitchFamily="48" charset="0"/>
              </a:rPr>
              <a:t>Otras clases de palabras que necesitan el acento ortográfico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1447800"/>
            <a:ext cx="8001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Las palabras HOMÓFONAS que suenan igual pero una tiene la tilde para distinguir otra función.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762000" y="2651125"/>
            <a:ext cx="7848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él  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  el	tú   tu		 sé  se		aún   aun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té    te	más    mas	 sí    si		sólo  solo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mí    mi	dé    de	          *dí   di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57200" y="4038600"/>
            <a:ext cx="8001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Los ADVERBIOS que combinan con el sufijo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“mente”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tiene dos énfasis. El adverbio mantiene el acento escrito si la raíz lleva un tilde.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914400" y="5562600"/>
            <a:ext cx="7848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rápidamente	     difícilmente	   	     estúpidamente	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fácilmente	     automáticamente	      inútilmente</a:t>
            </a:r>
          </a:p>
        </p:txBody>
      </p:sp>
    </p:spTree>
  </p:cSld>
  <p:clrMapOvr>
    <a:masterClrMapping/>
  </p:clrMapOvr>
  <p:transition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1173163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Otras clases de palabras que necesitan el acento ortográfico (cont.)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Las palabras que tienen un DIPTONGO (dos vocales juntas) que consiste de una vocal </a:t>
            </a:r>
            <a:r>
              <a:rPr lang="es-MX" sz="2000" b="1" i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débil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(i,u)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y una vocal </a:t>
            </a:r>
            <a:r>
              <a:rPr lang="es-MX" sz="2000" b="1" i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fuerte (a,e,o)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y produce dos sonidos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separados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, requieren una tilde en la </a:t>
            </a:r>
            <a:r>
              <a:rPr lang="es-MX" sz="2000" b="1" i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vocal débil (i,u).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Se dice que estos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diptongos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están en  HIATO, o sea, forman un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antidiptongo.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90600" y="3248025"/>
            <a:ext cx="78486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día		habría		país		vivía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alegría		veníamos	maíz		río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mayoría		tío		mío		sonrío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tenía		reír		frío		Raúl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huías		querríamos	simpatía	Rocío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Díaz		melodía		energía		ríe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grúa		ataúd		oímos		bambúes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62000" y="2906713"/>
            <a:ext cx="18288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ES_tradnl" sz="2000" u="sng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1173163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Otras clases de palabras que necesitan el acento ortográfico (cont.)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001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Las palabras INTERROGATIVAS necesitan llevar la tilde cuando van entre signos de interrogación y cuando son preguntas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indirectas.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62000" y="2667000"/>
            <a:ext cx="78486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Qué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es eso?	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Quién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es él?	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Dónde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estás?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Cómo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te llamas?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Cuál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chico?	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Adónde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vas?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Cuándo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viene?	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Cuánto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cuestan?	¿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Cuáles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zapatos?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85800" y="4191000"/>
            <a:ext cx="7848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Ejemplos de preguntas </a:t>
            </a:r>
            <a:r>
              <a:rPr lang="es-MX" sz="2000" b="1" u="sng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indirectas: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Yo no sé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qué</a:t>
            </a:r>
            <a:r>
              <a:rPr lang="es-MX" sz="2000" i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voy a hacer contigo.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No sabes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cuánto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te odio.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Si supieras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cómo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me haces sufrir.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Ya no sabemos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adónde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va esta relación.</a:t>
            </a:r>
            <a:endParaRPr lang="es-MX" sz="2000" u="sng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762000" y="22098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 de palabras </a:t>
            </a:r>
            <a:r>
              <a:rPr lang="es-MX" sz="2000" b="1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interrogativas:</a:t>
            </a:r>
            <a:endParaRPr lang="es-ES_tradnl" sz="2000" b="1" u="sng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</p:spTree>
  </p:cSld>
  <p:clrMapOvr>
    <a:masterClrMapping/>
  </p:clrMapOvr>
  <p:transition>
    <p:diamond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1173163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Otras clases de palabras que necesitan el acento ortográfico (cont.)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8001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Las palabras EXCLAMATORIAS necesitan llevar la tilde cuando van entre signos de exclamación.</a:t>
            </a:r>
            <a:endParaRPr lang="es-MX" sz="2000" b="1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7848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¡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Qué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belleza!		¡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Qué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inútil eres!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¡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Cómo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que no!		¡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Cómo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me haces sufrir!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04800" y="3581400"/>
            <a:ext cx="8001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Los pronombres DEMOSTRATIVOS llevan la tilde cuando reemplazan al sustantivo.</a:t>
            </a:r>
            <a:endParaRPr lang="es-MX" sz="2000" b="1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Ejemplos: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990600" y="4800600"/>
            <a:ext cx="7848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éste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   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ésta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      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éstos 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         </a:t>
            </a: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éstas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  =  </a:t>
            </a:r>
            <a:r>
              <a:rPr lang="es-MX" sz="2000" i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this one, these ones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ése     ésa       ésos        ésas  =  </a:t>
            </a:r>
            <a:r>
              <a:rPr lang="es-MX" sz="2000" i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that one, those ones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aquél   aquélla   aquéllos    aquéllas = </a:t>
            </a:r>
            <a:r>
              <a:rPr lang="es-MX" sz="2000" i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that one, those ones</a:t>
            </a:r>
          </a:p>
        </p:txBody>
      </p:sp>
    </p:spTree>
  </p:cSld>
  <p:clrMapOvr>
    <a:masterClrMapping/>
  </p:clrMapOvr>
  <p:transition>
    <p:whee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914400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PRÁCTICA ESCRITA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1187450"/>
            <a:ext cx="8001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Char char="@"/>
            </a:pPr>
            <a:r>
              <a:rPr lang="es-MX" sz="22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Ejercicio D: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Identifica la sílaba tónica (el énfasis), </a:t>
            </a:r>
            <a:r>
              <a:rPr lang="es-MX" sz="22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subrayándola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y luego determina si debería llevar la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tilde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84582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1. alfombra		      6. pastel	          11. continuo (I continue)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2. celebre (I celebrated)     7. examenes	          12. reconcentraciones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3.  matrimonio		      8. mandon               13.electroencefalografia 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4. metodologia		      9. aprendieron        14. nitidamente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5. continuo (continuous)	      10. facilidad	          15. respondiamos</a:t>
            </a:r>
            <a:endParaRPr lang="es-MX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>
                <a:solidFill>
                  <a:srgbClr val="000000"/>
                </a:solidFill>
                <a:effectLst/>
                <a:latin typeface="Comic Sans MS" pitchFamily="48" charset="0"/>
              </a:rPr>
              <a:t>Posición de sílabas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" y="1676400"/>
            <a:ext cx="9144000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s-MX" b="1" i="1">
                <a:solidFill>
                  <a:srgbClr val="000000"/>
                </a:solidFill>
                <a:latin typeface="Comic Sans MS" pitchFamily="48" charset="0"/>
              </a:rPr>
              <a:t>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(last syllable)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s-MX" b="1" i="1">
                <a:solidFill>
                  <a:srgbClr val="000000"/>
                </a:solidFill>
                <a:latin typeface="Comic Sans MS" pitchFamily="48" charset="0"/>
              </a:rPr>
              <a:t>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(next-to-the last syllable)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s-MX" b="1" i="1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(third syllable from the end of the word)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s-MX" b="1" i="1">
                <a:solidFill>
                  <a:srgbClr val="000000"/>
                </a:solidFill>
                <a:latin typeface="Comic Sans MS" pitchFamily="48" charset="0"/>
              </a:rPr>
              <a:t>Antes de la antepenúltima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(4</a:t>
            </a:r>
            <a:r>
              <a:rPr lang="es-MX" baseline="30000">
                <a:solidFill>
                  <a:srgbClr val="000000"/>
                </a:solidFill>
                <a:latin typeface="Comic Sans MS" pitchFamily="48" charset="0"/>
              </a:rPr>
              <a:t>th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or 5</a:t>
            </a:r>
            <a:r>
              <a:rPr lang="es-MX" baseline="30000">
                <a:solidFill>
                  <a:srgbClr val="000000"/>
                </a:solidFill>
                <a:latin typeface="Comic Sans MS" pitchFamily="48" charset="0"/>
              </a:rPr>
              <a:t>th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syllable from the end of the word)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371600" y="3733800"/>
            <a:ext cx="1371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Ejemplo: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743200" y="4343400"/>
            <a:ext cx="47244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Se                ño               ri                 ta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505200" y="4038600"/>
            <a:ext cx="30480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Señorita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90600" y="5181600"/>
            <a:ext cx="16764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Antes de la antepenúltima sílaba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048000" y="5257800"/>
            <a:ext cx="1752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181600" y="52578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Penúltima      sílaba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629400" y="5257800"/>
            <a:ext cx="16764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Última sílaba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>
            <a:off x="1981200" y="46482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>
            <a:off x="3733800" y="46482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5562600" y="47244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7010400" y="4648200"/>
            <a:ext cx="3810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239000" y="5638800"/>
            <a:ext cx="457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(1)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5486400" y="5867400"/>
            <a:ext cx="60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(2)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524000" y="6019800"/>
            <a:ext cx="60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(4)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657600" y="5867400"/>
            <a:ext cx="5334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(3)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048000" y="5257800"/>
            <a:ext cx="1752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1981200" y="4648200"/>
            <a:ext cx="990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H="1">
            <a:off x="3733800" y="4648200"/>
            <a:ext cx="533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5562600" y="4724400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914400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PRÁCTICA ESCRITA (cont.)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001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Char char="@"/>
            </a:pPr>
            <a:r>
              <a:rPr lang="es-MX" sz="22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Ejercicio E: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Explica por qué se escriben con acento cada una de las palabras siguientes. Usa explicaciones que emplean los términos </a:t>
            </a:r>
            <a:r>
              <a:rPr lang="es-MX" sz="2200" i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sobreesdrújula, esdrújula, llana 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y</a:t>
            </a:r>
            <a:r>
              <a:rPr lang="es-MX" sz="2200" i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aguda.</a:t>
            </a:r>
            <a:endParaRPr lang="es-MX" sz="22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8458200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1.  papá			6. actuó		11. cántaro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2. comíamos		7. Yo sí me fui.		12. Pero él se quedó.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3. bendición		8. actúo		13. contentísimo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4. Tráigamelos.		9. Álvarez		14. Dámelo a mí.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5.  sazón		10. biología		15. fío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SÍ, MÁS PRÁCTICA ESCRITA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985838"/>
            <a:ext cx="8001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200" b="1">
                <a:solidFill>
                  <a:srgbClr val="000000"/>
                </a:solidFill>
                <a:sym typeface="Wingdings" pitchFamily="48" charset="2"/>
              </a:rPr>
              <a:t></a:t>
            </a:r>
            <a:r>
              <a:rPr lang="es-MX" sz="2200">
                <a:sym typeface="Wingdings" pitchFamily="48" charset="2"/>
              </a:rPr>
              <a:t> </a:t>
            </a:r>
            <a:r>
              <a:rPr lang="es-MX" sz="22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Ejercicio 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F: Pon acentos donde hagan falta. Luego explica por qué los has puesto, citando la regla apropiada.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28600" y="2060575"/>
            <a:ext cx="8686800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1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1. El catedratico Juan Ramon Gutierrez Candelaria abrio la ventana de par en par y grio a viva voz: “¡Ya veras!”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1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2. Para sacar veintitres fotografias con su camara fotografica, el muchacho ingenuo subio aun mas a la piramide.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1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3. Si yo no me caso es porque Hector, el unico amor de mi vida, ya se caso con otra.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1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4. A Alicia le gustaria la musica japonesa, no la hungara.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1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5. Yo practico el piano practicamente todos los dias.</a:t>
            </a:r>
          </a:p>
        </p:txBody>
      </p:sp>
    </p:spTree>
  </p:cSld>
  <p:clrMapOvr>
    <a:masterClrMapping/>
  </p:clrMapOvr>
  <p:transition>
    <p:comb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>
                <a:solidFill>
                  <a:srgbClr val="000000"/>
                </a:solidFill>
                <a:effectLst/>
                <a:latin typeface="Comic Sans MS" pitchFamily="48" charset="0"/>
              </a:rPr>
              <a:t>SÍ, MÁS PRÁCTICA ESCRITA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200" y="1187450"/>
            <a:ext cx="8001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200" b="1">
                <a:solidFill>
                  <a:srgbClr val="000000"/>
                </a:solidFill>
                <a:sym typeface="Wingdings" pitchFamily="48" charset="2"/>
              </a:rPr>
              <a:t></a:t>
            </a:r>
            <a:r>
              <a:rPr lang="es-MX" sz="2200">
                <a:sym typeface="Wingdings" pitchFamily="48" charset="2"/>
              </a:rPr>
              <a:t> </a:t>
            </a:r>
            <a:r>
              <a:rPr lang="es-MX" sz="2200" u="sng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Ejercicio 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F: Pon acentos donde hagan falta. Luego explica por qué los has puesto, citando la regla apropiada.</a:t>
            </a:r>
            <a:endParaRPr lang="es-MX" sz="20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52400" y="2263775"/>
            <a:ext cx="868680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6. Lloro muchisimo la distraida ancianita hasta que a ultima hora murio.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7. Tambien se le ocurrio que debia estudiar mas para sus examenes.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8. Rene se caso con Maria Concepcion y ahora tienen tres bebes.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9. A mi no me engana ni el leon mas astuto.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10. Mi tio en un hipocrita: a todos les dice que si, pero en el fondo nunca esta de acuerdo.</a:t>
            </a:r>
          </a:p>
        </p:txBody>
      </p:sp>
    </p:spTree>
  </p:cSld>
  <p:clrMapOvr>
    <a:masterClrMapping/>
  </p:clrMapOvr>
  <p:transition>
    <p:comb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Examen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Señores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Fertil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Razon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Sociedad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Cuelgaselo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Historico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Peru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Musica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Bisturi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Suspensivos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509763"/>
      </p:ext>
    </p:extLst>
  </p:cSld>
  <p:clrMapOvr>
    <a:masterClrMapping/>
  </p:clrMapOvr>
  <p:transition>
    <p:comb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Examen               Examen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Señores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Señores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Fertil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Fértil   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Razon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Razón 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Sociedad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Sociedad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Cuelgaselo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Cuélgaselo                                         se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Historico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Histórico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Peru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Perú   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Musica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Música  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Bisturi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Bisturí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Suspensivos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Suspensivos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97661357"/>
      </p:ext>
    </p:extLst>
  </p:cSld>
  <p:clrMapOvr>
    <a:masterClrMapping/>
  </p:clrMapOvr>
  <p:transition>
    <p:comb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Especificos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Angel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Confusion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Mastil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Alli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Danzar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Hermoso             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Preterito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Autobus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3759506"/>
      </p:ext>
    </p:extLst>
  </p:cSld>
  <p:clrMapOvr>
    <a:masterClrMapping/>
  </p:clrMapOvr>
  <p:transition>
    <p:comb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Especificos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Específicos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Angel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Ángel  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Confusion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Confusión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Mastil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Mástil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Alli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Allí   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Danzar   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Danzar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Hermoso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Hermoso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Preterito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Pretérito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Autobus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Autobús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2004472"/>
      </p:ext>
    </p:extLst>
  </p:cSld>
  <p:clrMapOvr>
    <a:masterClrMapping/>
  </p:clrMapOvr>
  <p:transition>
    <p:comb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Sabado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Gramatical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Doncella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Perez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Recien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Sentandosele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Automovil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Automovil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Pagina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Bogota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Debil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1449725"/>
      </p:ext>
    </p:extLst>
  </p:cSld>
  <p:clrMapOvr>
    <a:masterClrMapping/>
  </p:clrMapOvr>
  <p:transition>
    <p:comb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Sabado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Sábado  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Gramatical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Gramatical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Doncella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Doncella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Perez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Pérez  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Recien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Recién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Sentandosele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Sentándosele                                    se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Automovil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Automóvil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Pagina                  Página  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Bogota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Bogotá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Debil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Débil   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534768"/>
      </p:ext>
    </p:extLst>
  </p:cSld>
  <p:clrMapOvr>
    <a:masterClrMapping/>
  </p:clrMapOvr>
  <p:transition>
    <p:comb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Deposito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Autores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Asi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Dinero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Fueron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Tambien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Sinonimo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Ingles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Cantaselo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Sindrome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Dificultad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2280269"/>
      </p:ext>
    </p:extLst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s-MX" sz="4200">
                <a:solidFill>
                  <a:srgbClr val="000000"/>
                </a:solidFill>
                <a:effectLst/>
                <a:latin typeface="Comic Sans MS" pitchFamily="48" charset="0"/>
              </a:rPr>
              <a:t>Posición de sílabas (cont.)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8534400" cy="320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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Ejercicio A: ¿Cómo se llama esa sílaba?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Separa la palabra en sílabas y determina el nombre de la sílaba específica. </a:t>
            </a:r>
            <a:endParaRPr lang="es-MX" u="sng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1. hidratación / ¿Cuál es la </a:t>
            </a:r>
            <a:r>
              <a:rPr lang="es-MX" i="1">
                <a:solidFill>
                  <a:srgbClr val="000000"/>
                </a:solidFill>
                <a:latin typeface="Comic Sans MS" pitchFamily="48" charset="0"/>
              </a:rPr>
              <a:t>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2. Maribel / ¿Cuál es la </a:t>
            </a:r>
            <a:r>
              <a:rPr lang="es-MX" i="1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3. Linda / ¿Cuál es la </a:t>
            </a:r>
            <a:r>
              <a:rPr lang="es-MX" i="1">
                <a:solidFill>
                  <a:srgbClr val="000000"/>
                </a:solidFill>
                <a:latin typeface="Comic Sans MS" pitchFamily="48" charset="0"/>
              </a:rPr>
              <a:t>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4. estupendamente / ¿Cual es la </a:t>
            </a:r>
            <a:r>
              <a:rPr lang="es-MX" i="1">
                <a:solidFill>
                  <a:srgbClr val="000000"/>
                </a:solidFill>
                <a:latin typeface="Comic Sans MS" pitchFamily="48" charset="0"/>
              </a:rPr>
              <a:t>antes de la antepenúltima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5. obstáculo / ¿Cual es la </a:t>
            </a:r>
            <a:r>
              <a:rPr lang="es-MX" i="1">
                <a:solidFill>
                  <a:srgbClr val="000000"/>
                </a:solidFill>
                <a:latin typeface="Comic Sans MS" pitchFamily="48" charset="0"/>
              </a:rPr>
              <a:t>penúltima sílaba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s-MX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04800" y="3962400"/>
            <a:ext cx="853440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MX" sz="2400" b="1">
                <a:solidFill>
                  <a:srgbClr val="000000"/>
                </a:solidFill>
                <a:sym typeface="Wingdings" pitchFamily="48" charset="2"/>
              </a:rPr>
              <a:t></a:t>
            </a:r>
            <a:r>
              <a:rPr lang="es-MX">
                <a:solidFill>
                  <a:srgbClr val="000000"/>
                </a:solidFill>
              </a:rPr>
              <a:t>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Ejercicio B: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Determina cuál es la sílaba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subrayada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desesperadamente = de   ses    pe   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ra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   da   men   te  </a:t>
            </a:r>
          </a:p>
          <a:p>
            <a:pPr marL="342900" indent="-342900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2. Andrés =  An  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drés</a:t>
            </a:r>
            <a:endParaRPr lang="es-MX">
              <a:solidFill>
                <a:srgbClr val="000000"/>
              </a:solidFill>
              <a:latin typeface="Comic Sans MS" pitchFamily="4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3. cucaracha =  cu    ca   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ra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  cha</a:t>
            </a:r>
          </a:p>
          <a:p>
            <a:pPr marL="342900" indent="-342900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4. cerveza  = 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cer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   ve    za</a:t>
            </a:r>
          </a:p>
          <a:p>
            <a:pPr marL="342900" indent="-342900">
              <a:spcBef>
                <a:spcPct val="50000"/>
              </a:spcBef>
            </a:pP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5. Lazarillo  =  La    za   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ri</a:t>
            </a:r>
            <a:r>
              <a:rPr lang="es-MX">
                <a:solidFill>
                  <a:srgbClr val="000000"/>
                </a:solidFill>
                <a:latin typeface="Comic Sans MS" pitchFamily="48" charset="0"/>
              </a:rPr>
              <a:t>    llo</a:t>
            </a:r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Deposito             Depósito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Autores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Autores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Asi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Así    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Dinero   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Dinero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Fueron  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Fueron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Tambien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También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Sinonimo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Sinónimo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Ingles                    Inglés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Cantaselo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Cántaselo                                          se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Sindrome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Síndrome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Dificultad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Dificultad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3446615"/>
      </p:ext>
    </p:extLst>
  </p:cSld>
  <p:clrMapOvr>
    <a:masterClrMapping/>
  </p:clrMapOvr>
  <p:transition>
    <p:comb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Deporte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Genero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Panico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Marron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Atras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Imbecil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Social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Jovenes</a:t>
            </a: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Posterior</a:t>
            </a:r>
          </a:p>
        </p:txBody>
      </p:sp>
    </p:spTree>
    <p:extLst>
      <p:ext uri="{BB962C8B-B14F-4D97-AF65-F5344CB8AC3E}">
        <p14:creationId xmlns:p14="http://schemas.microsoft.com/office/powerpoint/2010/main" val="2724863723"/>
      </p:ext>
    </p:extLst>
  </p:cSld>
  <p:clrMapOvr>
    <a:masterClrMapping/>
  </p:clrMapOvr>
  <p:transition>
    <p:comb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10588" cy="914400"/>
          </a:xfrm>
        </p:spPr>
        <p:txBody>
          <a:bodyPr/>
          <a:lstStyle/>
          <a:p>
            <a:r>
              <a:rPr lang="es-MX" sz="3600" dirty="0">
                <a:solidFill>
                  <a:srgbClr val="000000"/>
                </a:solidFill>
                <a:effectLst/>
                <a:latin typeface="Comic Sans MS" pitchFamily="48" charset="0"/>
              </a:rPr>
              <a:t>Ejercicio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74689" y="990600"/>
            <a:ext cx="8686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endParaRPr lang="es-MX" sz="2200" dirty="0">
              <a:solidFill>
                <a:srgbClr val="000000"/>
              </a:solidFill>
              <a:latin typeface="Comic Sans MS" pitchFamily="48" charset="0"/>
              <a:sym typeface="Symbol" pitchFamily="48" charset="2"/>
            </a:endParaRP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Deporte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Deporte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Genero                Género   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Panico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Pánico   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Marron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Marrón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Atras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Atrás  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Imbecil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Imbécil                                             g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Social       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Social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     a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Jovenes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Jóvenes                                           e</a:t>
            </a:r>
          </a:p>
          <a:p>
            <a:pPr marL="342900" indent="-342900">
              <a:spcBef>
                <a:spcPct val="50000"/>
              </a:spcBef>
              <a:buFont typeface="Wingdings" pitchFamily="48" charset="2"/>
              <a:buNone/>
            </a:pP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Posterior             </a:t>
            </a:r>
            <a:r>
              <a:rPr lang="es-MX" sz="2200" dirty="0" err="1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Posterior</a:t>
            </a:r>
            <a:r>
              <a:rPr lang="es-MX" sz="2200" dirty="0">
                <a:solidFill>
                  <a:srgbClr val="000000"/>
                </a:solidFill>
                <a:latin typeface="Comic Sans MS" pitchFamily="48" charset="0"/>
                <a:sym typeface="Symbol" pitchFamily="48" charset="2"/>
              </a:rPr>
              <a:t>                                          a</a:t>
            </a:r>
          </a:p>
        </p:txBody>
      </p:sp>
    </p:spTree>
    <p:extLst>
      <p:ext uri="{BB962C8B-B14F-4D97-AF65-F5344CB8AC3E}">
        <p14:creationId xmlns:p14="http://schemas.microsoft.com/office/powerpoint/2010/main" val="982102794"/>
      </p:ext>
    </p:extLst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-76200"/>
            <a:ext cx="8510588" cy="1143000"/>
          </a:xfrm>
        </p:spPr>
        <p:txBody>
          <a:bodyPr/>
          <a:lstStyle/>
          <a:p>
            <a:r>
              <a:rPr lang="es-MX" dirty="0">
                <a:solidFill>
                  <a:srgbClr val="000000"/>
                </a:solidFill>
                <a:effectLst/>
                <a:latin typeface="Comic Sans MS" pitchFamily="48" charset="0"/>
              </a:rPr>
              <a:t>El énfasis (Tónico)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52400" y="914400"/>
            <a:ext cx="8991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6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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El 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énfasis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se puede encontrar en palabras donde la sílaba tiene el 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sonido más alto 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y 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más fuerte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y en palabras con 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el acento escrito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. (También se le llama la</a:t>
            </a: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sílaba tónica</a:t>
            </a:r>
            <a:r>
              <a:rPr lang="es-MX" sz="24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.)</a:t>
            </a:r>
            <a:endParaRPr lang="es-MX" sz="2400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2209800"/>
            <a:ext cx="205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u="sng">
                <a:solidFill>
                  <a:srgbClr val="000000"/>
                </a:solidFill>
                <a:latin typeface="Comic Sans MS" pitchFamily="48" charset="0"/>
              </a:rPr>
              <a:t>Ejemplos</a:t>
            </a:r>
            <a:r>
              <a:rPr lang="es-MX" u="sng">
                <a:solidFill>
                  <a:srgbClr val="000000"/>
                </a:solidFill>
                <a:latin typeface="Comic Sans MS" pitchFamily="48" charset="0"/>
              </a:rPr>
              <a:t>: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447800" y="2667000"/>
            <a:ext cx="7467600" cy="39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casa                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ca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sa</a:t>
            </a: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libertad               li      ber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tad</a:t>
            </a: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inglés                   in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glés</a:t>
            </a:r>
            <a:endParaRPr lang="es-MX" sz="2200">
              <a:solidFill>
                <a:srgbClr val="000000"/>
              </a:solidFill>
              <a:latin typeface="Comic Sans MS" pitchFamily="48" charset="0"/>
              <a:sym typeface="Wingdings" pitchFamily="48" charset="2"/>
            </a:endParaRP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lápiz                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lá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  piz</a:t>
            </a: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médico            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mé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di    co</a:t>
            </a: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examen                e 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xa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men</a:t>
            </a:r>
          </a:p>
          <a:p>
            <a:pPr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exámenes             e   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xá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   men  es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3810000" y="2667000"/>
            <a:ext cx="457200" cy="381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334000" y="3124200"/>
            <a:ext cx="609600" cy="4572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419600" y="3657600"/>
            <a:ext cx="685800" cy="4572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810000" y="4191000"/>
            <a:ext cx="381000" cy="381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3733800" y="4648200"/>
            <a:ext cx="609600" cy="4572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4495800" y="5181600"/>
            <a:ext cx="381000" cy="381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4495800" y="5638800"/>
            <a:ext cx="457200" cy="4572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8613" y="304800"/>
            <a:ext cx="8510587" cy="838200"/>
          </a:xfrm>
        </p:spPr>
        <p:txBody>
          <a:bodyPr/>
          <a:lstStyle/>
          <a:p>
            <a:r>
              <a:rPr lang="es-MX">
                <a:solidFill>
                  <a:srgbClr val="000000"/>
                </a:solidFill>
                <a:effectLst/>
                <a:latin typeface="Comic Sans MS" pitchFamily="48" charset="0"/>
              </a:rPr>
              <a:t>El énfasis (cont.)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524000"/>
            <a:ext cx="88392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MX" sz="28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</a:t>
            </a:r>
            <a:r>
              <a:rPr lang="es-MX" sz="2200" u="sng">
                <a:solidFill>
                  <a:srgbClr val="000000"/>
                </a:solidFill>
                <a:latin typeface="Comic Sans MS" pitchFamily="48" charset="0"/>
              </a:rPr>
              <a:t>Ejercicio C: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 Divide las siguientes palabras en sílabas. Traza un círculo  alrededor de la sílaba que lleva el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</a:rPr>
              <a:t>énfasis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s-MX" sz="2200" u="sng">
                <a:solidFill>
                  <a:srgbClr val="000000"/>
                </a:solidFill>
                <a:latin typeface="Comic Sans MS" pitchFamily="48" charset="0"/>
              </a:rPr>
              <a:t>	Ejemplo</a:t>
            </a: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:     </a:t>
            </a:r>
            <a:r>
              <a:rPr lang="es-MX" sz="2200" b="1" i="1">
                <a:solidFill>
                  <a:srgbClr val="000000"/>
                </a:solidFill>
                <a:latin typeface="Comic Sans MS" pitchFamily="48" charset="0"/>
              </a:rPr>
              <a:t>pincel     pin   cel  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</a:rPr>
              <a:t>[énfasis en la última sílaba]</a:t>
            </a:r>
            <a:endParaRPr lang="es-MX" sz="2200" b="1" u="sng">
              <a:solidFill>
                <a:srgbClr val="000000"/>
              </a:solidFill>
              <a:latin typeface="Comic Sans MS" pitchFamily="4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	1. Antonio				6. necesario</a:t>
            </a:r>
          </a:p>
          <a:p>
            <a:pPr marL="342900" indent="-342900"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	2. feroz				 7. árboles</a:t>
            </a:r>
          </a:p>
          <a:p>
            <a:pPr marL="342900" indent="-342900"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	3. rápido				 8. ciudad</a:t>
            </a:r>
          </a:p>
          <a:p>
            <a:pPr marL="342900" indent="-342900"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	4. valiente 				 9. tendrás 	</a:t>
            </a:r>
          </a:p>
          <a:p>
            <a:pPr marL="342900" indent="-342900">
              <a:spcBef>
                <a:spcPct val="50000"/>
              </a:spcBef>
            </a:pPr>
            <a:r>
              <a:rPr lang="es-MX" sz="2200">
                <a:solidFill>
                  <a:srgbClr val="000000"/>
                </a:solidFill>
                <a:latin typeface="Comic Sans MS" pitchFamily="48" charset="0"/>
              </a:rPr>
              <a:t>	5. bañándose			10. hablábamos</a:t>
            </a:r>
            <a:endParaRPr lang="es-MX" sz="1900">
              <a:solidFill>
                <a:srgbClr val="000000"/>
              </a:solidFill>
              <a:latin typeface="Comic Sans MS" pitchFamily="4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MX" sz="1900">
                <a:solidFill>
                  <a:srgbClr val="000000"/>
                </a:solidFill>
                <a:latin typeface="Comic Sans MS" pitchFamily="48" charset="0"/>
              </a:rPr>
              <a:t>		</a:t>
            </a:r>
          </a:p>
          <a:p>
            <a:pPr marL="342900" indent="-342900">
              <a:spcBef>
                <a:spcPct val="50000"/>
              </a:spcBef>
            </a:pPr>
            <a:endParaRPr lang="es-MX" sz="1900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457200" y="2044700"/>
            <a:ext cx="1066800" cy="381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971800" y="27305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191000" y="2438400"/>
            <a:ext cx="533400" cy="381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762000" y="2427288"/>
            <a:ext cx="80010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sng" dirty="0">
                <a:solidFill>
                  <a:srgbClr val="000000"/>
                </a:solidFill>
                <a:latin typeface="Comic Sans MS" pitchFamily="48" charset="0"/>
              </a:rPr>
              <a:t>Ejemplos: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1. el (he/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him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</a:t>
            </a: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2. papa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father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  <a:endParaRPr lang="es-MX" dirty="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3.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lapiz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pencil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  <a:endParaRPr lang="es-MX" dirty="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4.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japones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Japanese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 </a:t>
            </a: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5.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cinico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cynical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  <a:endParaRPr lang="es-MX" dirty="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6.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vendeselo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sell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it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to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him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/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her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  <a:endParaRPr lang="es-MX" dirty="0">
              <a:solidFill>
                <a:srgbClr val="000000"/>
              </a:solidFill>
              <a:latin typeface="Comic Sans MS" pitchFamily="48" charset="0"/>
            </a:endParaRP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7.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Juarez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last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name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</a:p>
          <a:p>
            <a:pPr>
              <a:spcBef>
                <a:spcPct val="50000"/>
              </a:spcBef>
            </a:pP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	8.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compramelo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(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buy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it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 err="1">
                <a:solidFill>
                  <a:srgbClr val="000000"/>
                </a:solidFill>
                <a:latin typeface="Comic Sans MS" pitchFamily="48" charset="0"/>
              </a:rPr>
              <a:t>for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me) </a:t>
            </a:r>
            <a:r>
              <a:rPr lang="es-MX" dirty="0">
                <a:solidFill>
                  <a:srgbClr val="000000"/>
                </a:solidFill>
                <a:sym typeface="Wingdings" pitchFamily="48" charset="2"/>
              </a:rPr>
              <a:t></a:t>
            </a:r>
          </a:p>
          <a:p>
            <a:pPr>
              <a:spcBef>
                <a:spcPct val="50000"/>
              </a:spcBef>
            </a:pPr>
            <a:endParaRPr lang="es-ES_tradnl" dirty="0"/>
          </a:p>
        </p:txBody>
      </p:sp>
      <p:sp>
        <p:nvSpPr>
          <p:cNvPr id="1536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s-MX" sz="4000" dirty="0">
                <a:solidFill>
                  <a:srgbClr val="000000"/>
                </a:solidFill>
                <a:effectLst/>
                <a:latin typeface="Comic Sans MS" pitchFamily="48" charset="0"/>
              </a:rPr>
              <a:t>El Acento Escrito (la Tilde </a:t>
            </a: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´</a:t>
            </a:r>
            <a:r>
              <a:rPr lang="es-MX" sz="4000" dirty="0">
                <a:solidFill>
                  <a:srgbClr val="000000"/>
                </a:solidFill>
                <a:effectLst/>
                <a:latin typeface="Comic Sans MS" pitchFamily="48" charset="0"/>
              </a:rPr>
              <a:t>)</a:t>
            </a:r>
            <a:r>
              <a:rPr lang="es-MX" dirty="0">
                <a:solidFill>
                  <a:srgbClr val="000000"/>
                </a:solidFill>
                <a:effectLst/>
                <a:latin typeface="Comic Sans MS" pitchFamily="48" charset="0"/>
              </a:rPr>
              <a:t>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85344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9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 </a:t>
            </a:r>
            <a:r>
              <a:rPr lang="es-MX" sz="1900">
                <a:solidFill>
                  <a:srgbClr val="000000"/>
                </a:solidFill>
                <a:latin typeface="Comic Sans MS" pitchFamily="48" charset="0"/>
              </a:rPr>
              <a:t>Sólo las vocales (á, é, í, ó, ú) pueden llevar la tilde ( </a:t>
            </a:r>
            <a:r>
              <a:rPr lang="es-MX" sz="2200" b="1">
                <a:solidFill>
                  <a:srgbClr val="000000"/>
                </a:solidFill>
                <a:latin typeface="Comic Sans MS" pitchFamily="48" charset="0"/>
              </a:rPr>
              <a:t>´</a:t>
            </a:r>
            <a:r>
              <a:rPr lang="es-MX" sz="1900">
                <a:solidFill>
                  <a:srgbClr val="000000"/>
                </a:solidFill>
                <a:latin typeface="Comic Sans MS" pitchFamily="48" charset="0"/>
              </a:rPr>
              <a:t>).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endParaRPr lang="es-MX">
              <a:solidFill>
                <a:srgbClr val="000000"/>
              </a:solidFill>
              <a:sym typeface="Wingdings" pitchFamily="48" charset="2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505200" y="28194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él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810000" y="3214688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papá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733800" y="36576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lápiz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419600" y="40386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japonés</a:t>
            </a:r>
            <a:endParaRPr lang="es-MX" dirty="0">
              <a:solidFill>
                <a:srgbClr val="FF0000"/>
              </a:solidFill>
              <a:latin typeface="Comic Sans MS" pitchFamily="48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962400" y="451008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cínico</a:t>
            </a:r>
            <a:endParaRPr lang="es-MX" dirty="0">
              <a:solidFill>
                <a:srgbClr val="FF0000"/>
              </a:solidFill>
              <a:latin typeface="Comic Sans MS" pitchFamily="4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486400" y="48768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véndeselo</a:t>
            </a:r>
            <a:endParaRPr lang="es-MX" dirty="0">
              <a:solidFill>
                <a:srgbClr val="FF0000"/>
              </a:solidFill>
              <a:latin typeface="Comic Sans MS" pitchFamily="4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419600" y="53340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Juárez</a:t>
            </a:r>
            <a:endParaRPr lang="es-MX" dirty="0">
              <a:solidFill>
                <a:srgbClr val="FF0000"/>
              </a:solidFill>
              <a:latin typeface="Comic Sans MS" pitchFamily="48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257800" y="57150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>
                <a:solidFill>
                  <a:srgbClr val="FF0000"/>
                </a:solidFill>
                <a:latin typeface="Comic Sans MS" pitchFamily="48" charset="0"/>
              </a:rPr>
              <a:t>cómpramelo</a:t>
            </a:r>
            <a:endParaRPr lang="es-MX" dirty="0">
              <a:solidFill>
                <a:srgbClr val="FF0000"/>
              </a:solidFill>
              <a:latin typeface="Comic Sans MS" pitchFamily="48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04800" y="827088"/>
            <a:ext cx="85344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900" b="1" dirty="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 </a:t>
            </a:r>
            <a:r>
              <a:rPr lang="es-MX" sz="1900" dirty="0">
                <a:solidFill>
                  <a:srgbClr val="000000"/>
                </a:solidFill>
                <a:latin typeface="Comic Sans MS" pitchFamily="48" charset="0"/>
              </a:rPr>
              <a:t>El acento escrito (la tilde) es una pequeña rayita ( </a:t>
            </a:r>
            <a:r>
              <a:rPr lang="es-MX" sz="2200" b="1" dirty="0">
                <a:solidFill>
                  <a:srgbClr val="000000"/>
                </a:solidFill>
                <a:latin typeface="Comic Sans MS" pitchFamily="48" charset="0"/>
              </a:rPr>
              <a:t>´</a:t>
            </a:r>
            <a:r>
              <a:rPr lang="es-MX" sz="1900" dirty="0">
                <a:solidFill>
                  <a:srgbClr val="000000"/>
                </a:solidFill>
                <a:latin typeface="Comic Sans MS" pitchFamily="48" charset="0"/>
              </a:rPr>
              <a:t>) que se coloca sobre la vocal de la sílaba para indicar el </a:t>
            </a:r>
            <a:r>
              <a:rPr lang="es-MX" sz="1900" b="1" dirty="0">
                <a:solidFill>
                  <a:srgbClr val="000000"/>
                </a:solidFill>
                <a:latin typeface="Comic Sans MS" pitchFamily="48" charset="0"/>
              </a:rPr>
              <a:t>énfasis</a:t>
            </a:r>
            <a:r>
              <a:rPr lang="es-MX" sz="1900" b="1" i="1" dirty="0">
                <a:solidFill>
                  <a:srgbClr val="000000"/>
                </a:solidFill>
                <a:latin typeface="Comic Sans MS" pitchFamily="48" charset="0"/>
              </a:rPr>
              <a:t>. </a:t>
            </a:r>
            <a:endParaRPr lang="es-MX" dirty="0">
              <a:solidFill>
                <a:srgbClr val="000000"/>
              </a:solidFill>
              <a:sym typeface="Wingdings" pitchFamily="48" charset="2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81000" y="2057400"/>
            <a:ext cx="853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900" b="1">
                <a:solidFill>
                  <a:srgbClr val="000000"/>
                </a:solidFill>
                <a:sym typeface="Wingdings" pitchFamily="48" charset="2"/>
              </a:rPr>
              <a:t></a:t>
            </a:r>
            <a:r>
              <a:rPr lang="es-MX" sz="1900"/>
              <a:t> </a:t>
            </a:r>
            <a:r>
              <a:rPr lang="es-MX" sz="1900">
                <a:solidFill>
                  <a:srgbClr val="000000"/>
                </a:solidFill>
                <a:latin typeface="Comic Sans MS" pitchFamily="48" charset="0"/>
              </a:rPr>
              <a:t>¡La mayoría de las palabras </a:t>
            </a:r>
            <a:r>
              <a:rPr lang="es-MX" sz="1900" b="1">
                <a:solidFill>
                  <a:srgbClr val="000000"/>
                </a:solidFill>
                <a:latin typeface="Comic Sans MS" pitchFamily="48" charset="0"/>
              </a:rPr>
              <a:t>no llevan acento escrito</a:t>
            </a:r>
            <a:r>
              <a:rPr lang="es-MX" sz="1900">
                <a:solidFill>
                  <a:srgbClr val="000000"/>
                </a:solidFill>
                <a:latin typeface="Comic Sans MS" pitchFamily="48" charset="0"/>
              </a:rPr>
              <a:t>!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</a:rPr>
              <a:t> </a:t>
            </a:r>
            <a:endParaRPr lang="es-MX">
              <a:solidFill>
                <a:srgbClr val="000000"/>
              </a:solidFill>
              <a:sym typeface="Wingdings" pitchFamily="4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utoUpdateAnimBg="0"/>
      <p:bldP spid="15369" grpId="0" autoUpdateAnimBg="0"/>
      <p:bldP spid="15370" grpId="0" autoUpdateAnimBg="0"/>
      <p:bldP spid="15371" grpId="0" autoUpdateAnimBg="0"/>
      <p:bldP spid="15372" grpId="0" autoUpdateAnimBg="0"/>
      <p:bldP spid="15373" grpId="0" autoUpdateAnimBg="0"/>
      <p:bldP spid="153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122238"/>
            <a:ext cx="8510588" cy="1325562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Clasificación de palabras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16002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4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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La clasificación de las palabras depende de la pronunciación de la palabra y la posición del énfasis.</a:t>
            </a:r>
          </a:p>
          <a:p>
            <a:pPr>
              <a:spcBef>
                <a:spcPct val="50000"/>
              </a:spcBef>
              <a:buFont typeface="Wingdings" pitchFamily="48" charset="2"/>
              <a:buNone/>
            </a:pPr>
            <a:r>
              <a:rPr lang="es-MX" sz="2000" b="1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</a:t>
            </a: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" pitchFamily="48" charset="2"/>
              </a:rPr>
              <a:t> En el español, las palabras se clasifican en CUATRO CLASES.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0" y="51054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IV.  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SOBREESDRÚJULAS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 = llevan el énfasis </a:t>
            </a:r>
            <a:r>
              <a:rPr lang="es-MX" b="1" i="1" dirty="0">
                <a:solidFill>
                  <a:srgbClr val="000000"/>
                </a:solidFill>
                <a:latin typeface="Comic Sans MS" pitchFamily="48" charset="0"/>
              </a:rPr>
              <a:t>antes de la antepenúltima sílaba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.</a:t>
            </a:r>
            <a:endParaRPr lang="es-MX" b="1" i="1" dirty="0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" y="3124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s-MX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AGUDAS</a:t>
            </a: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=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llevan el énfasis en la </a:t>
            </a:r>
            <a:r>
              <a:rPr lang="es-MX" b="1" i="1" dirty="0">
                <a:solidFill>
                  <a:srgbClr val="000000"/>
                </a:solidFill>
                <a:latin typeface="Comic Sans MS" pitchFamily="48" charset="0"/>
              </a:rPr>
              <a:t>última sílaba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.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0" y="44815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III. </a:t>
            </a:r>
            <a:r>
              <a:rPr lang="es-MX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ESDRÚJULAS</a:t>
            </a: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= llevan el énfasis en la </a:t>
            </a:r>
            <a:r>
              <a:rPr lang="es-MX" b="1" i="1" dirty="0">
                <a:solidFill>
                  <a:srgbClr val="000000"/>
                </a:solidFill>
                <a:latin typeface="Comic Sans MS" pitchFamily="48" charset="0"/>
              </a:rPr>
              <a:t>antepenúltima sílaba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.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52400" y="3810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s-MX" b="1" dirty="0">
                <a:solidFill>
                  <a:srgbClr val="000000"/>
                </a:solidFill>
                <a:latin typeface="Comic Sans MS" pitchFamily="48" charset="0"/>
              </a:rPr>
              <a:t>II. </a:t>
            </a:r>
            <a:r>
              <a:rPr lang="es-MX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LLANAS (GRAVES)=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llevan el énfasis en la </a:t>
            </a:r>
            <a:r>
              <a:rPr lang="es-MX" b="1" i="1" dirty="0">
                <a:solidFill>
                  <a:srgbClr val="000000"/>
                </a:solidFill>
                <a:latin typeface="Comic Sans MS" pitchFamily="48" charset="0"/>
              </a:rPr>
              <a:t>penúltima sílaba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</a:rPr>
              <a:t>.  </a:t>
            </a:r>
            <a:endParaRPr lang="es-MX" b="1" dirty="0">
              <a:solidFill>
                <a:srgbClr val="000000"/>
              </a:solidFill>
              <a:latin typeface="Comic Sans MS" pitchFamily="4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utoUpdateAnimBg="0"/>
      <p:bldP spid="17418" grpId="0" autoUpdateAnimBg="0"/>
      <p:bldP spid="17419" grpId="0" autoUpdateAnimBg="0"/>
      <p:bldP spid="174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8" name="Cloud"/>
          <p:cNvSpPr>
            <a:spLocks noChangeAspect="1" noEditPoints="1" noChangeArrowheads="1"/>
          </p:cNvSpPr>
          <p:nvPr/>
        </p:nvSpPr>
        <p:spPr bwMode="auto">
          <a:xfrm>
            <a:off x="5029200" y="4267200"/>
            <a:ext cx="3048000" cy="19812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662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-76200"/>
            <a:ext cx="8510588" cy="1020763"/>
          </a:xfrm>
        </p:spPr>
        <p:txBody>
          <a:bodyPr/>
          <a:lstStyle/>
          <a:p>
            <a:r>
              <a:rPr lang="es-MX" sz="4200" dirty="0">
                <a:solidFill>
                  <a:srgbClr val="000000"/>
                </a:solidFill>
                <a:effectLst/>
                <a:latin typeface="Comic Sans MS" pitchFamily="48" charset="0"/>
              </a:rPr>
              <a:t>Las palabras </a:t>
            </a:r>
            <a:r>
              <a:rPr lang="es-MX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AGUDAS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8509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dirty="0">
                <a:solidFill>
                  <a:srgbClr val="000000"/>
                </a:solidFill>
                <a:latin typeface="Comic Sans MS" pitchFamily="48" charset="0"/>
                <a:sym typeface="Wingdings 2" pitchFamily="48" charset="2"/>
              </a:rPr>
              <a:t> 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Las palabras llamadas </a:t>
            </a:r>
            <a:r>
              <a:rPr lang="es-MX" sz="2000" b="1" dirty="0">
                <a:solidFill>
                  <a:srgbClr val="000000"/>
                </a:solidFill>
                <a:latin typeface="Comic Sans MS" pitchFamily="48" charset="0"/>
              </a:rPr>
              <a:t>AGUDAS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 tienen el </a:t>
            </a:r>
            <a:r>
              <a:rPr lang="es-MX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énfasis</a:t>
            </a:r>
            <a:r>
              <a:rPr lang="es-MX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en la </a:t>
            </a:r>
            <a:r>
              <a:rPr lang="es-MX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última sílaba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.</a:t>
            </a:r>
            <a:endParaRPr lang="es-MX" sz="2000" u="sng" dirty="0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90600" y="1676400"/>
            <a:ext cx="70104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bailar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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bai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lar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administrador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ad   mi   ni 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stra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dor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natural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na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tu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ral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reloj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re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loj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actriz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ac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triz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hotel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ho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tel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mamá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ma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má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interés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in   te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rés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capitán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ca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pi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tán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canción </a:t>
            </a:r>
            <a:r>
              <a:rPr lang="es-MX" dirty="0">
                <a:solidFill>
                  <a:srgbClr val="000000"/>
                </a:solidFill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can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ción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francés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 </a:t>
            </a:r>
            <a:r>
              <a:rPr lang="es-MX" dirty="0" err="1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fran</a:t>
            </a:r>
            <a:r>
              <a:rPr lang="es-MX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cés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2438400" y="1676400"/>
            <a:ext cx="4572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4724400" y="2057400"/>
            <a:ext cx="533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2895600" y="2514600"/>
            <a:ext cx="4572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438400" y="3733800"/>
            <a:ext cx="3810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2438400" y="4114800"/>
            <a:ext cx="4572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2971800" y="4953000"/>
            <a:ext cx="533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2819400" y="5410200"/>
            <a:ext cx="6096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257800" y="4721225"/>
            <a:ext cx="213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Nota:</a:t>
            </a:r>
            <a:r>
              <a:rPr lang="es-MX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 ¡Algunas palabras agudas tienen un acento escrito! </a:t>
            </a: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2438400" y="2895600"/>
            <a:ext cx="4572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2438400" y="3276600"/>
            <a:ext cx="533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2895600" y="5791200"/>
            <a:ext cx="5334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Oval 20"/>
          <p:cNvSpPr>
            <a:spLocks noChangeArrowheads="1"/>
          </p:cNvSpPr>
          <p:nvPr/>
        </p:nvSpPr>
        <p:spPr bwMode="auto">
          <a:xfrm>
            <a:off x="2971800" y="4572000"/>
            <a:ext cx="533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762000" y="12192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>
                <a:solidFill>
                  <a:srgbClr val="000000"/>
                </a:solidFill>
                <a:latin typeface="Comic Sans MS" pitchFamily="48" charset="0"/>
              </a:rPr>
              <a:t>Por ejemplo:</a:t>
            </a:r>
            <a:endParaRPr lang="es-ES_tradnl" sz="2000" u="sng">
              <a:solidFill>
                <a:srgbClr val="000000"/>
              </a:solidFill>
              <a:latin typeface="Comic Sans MS" pitchFamily="48" charset="0"/>
            </a:endParaRP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6934200" y="5486400"/>
            <a:ext cx="576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4000" dirty="0">
                <a:solidFill>
                  <a:srgbClr val="000000"/>
                </a:solidFill>
                <a:cs typeface="Arial" charset="0"/>
              </a:rPr>
              <a:t>´</a:t>
            </a:r>
            <a:endParaRPr lang="el-GR" sz="24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-30163"/>
            <a:ext cx="8510588" cy="1325563"/>
          </a:xfrm>
        </p:spPr>
        <p:txBody>
          <a:bodyPr/>
          <a:lstStyle/>
          <a:p>
            <a:r>
              <a:rPr lang="es-MX" dirty="0">
                <a:solidFill>
                  <a:srgbClr val="000000"/>
                </a:solidFill>
                <a:effectLst/>
                <a:latin typeface="Comic Sans MS" pitchFamily="48" charset="0"/>
              </a:rPr>
              <a:t>Las palabras </a:t>
            </a:r>
            <a:r>
              <a:rPr lang="es-MX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LLANAS/GRAVES</a:t>
            </a:r>
          </a:p>
        </p:txBody>
      </p:sp>
      <p:sp>
        <p:nvSpPr>
          <p:cNvPr id="28675" name="Cloud"/>
          <p:cNvSpPr>
            <a:spLocks noChangeAspect="1" noEditPoints="1" noChangeArrowheads="1"/>
          </p:cNvSpPr>
          <p:nvPr/>
        </p:nvSpPr>
        <p:spPr bwMode="auto">
          <a:xfrm>
            <a:off x="4800600" y="2895600"/>
            <a:ext cx="3352800" cy="2895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99060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dirty="0">
                <a:solidFill>
                  <a:srgbClr val="000000"/>
                </a:solidFill>
                <a:latin typeface="Comic Sans MS" pitchFamily="48" charset="0"/>
                <a:sym typeface="Wingdings 2" pitchFamily="48" charset="2"/>
              </a:rPr>
              <a:t> 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Las palabras llamadas </a:t>
            </a:r>
            <a:r>
              <a:rPr lang="es-MX" sz="2000" b="1" dirty="0">
                <a:solidFill>
                  <a:srgbClr val="000000"/>
                </a:solidFill>
                <a:latin typeface="Comic Sans MS" pitchFamily="48" charset="0"/>
              </a:rPr>
              <a:t>LLANAS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 tienen el </a:t>
            </a:r>
            <a:r>
              <a:rPr lang="es-MX" sz="2000" b="1" dirty="0">
                <a:solidFill>
                  <a:srgbClr val="000000"/>
                </a:solidFill>
                <a:latin typeface="Comic Sans MS" pitchFamily="48" charset="0"/>
              </a:rPr>
              <a:t>énfasis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 en la </a:t>
            </a:r>
            <a:r>
              <a:rPr lang="es-MX" sz="2000" b="1" dirty="0">
                <a:solidFill>
                  <a:srgbClr val="000000"/>
                </a:solidFill>
                <a:latin typeface="Comic Sans MS" pitchFamily="48" charset="0"/>
              </a:rPr>
              <a:t>penúltima sílaba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MX" sz="2000" dirty="0">
                <a:solidFill>
                  <a:srgbClr val="000000"/>
                </a:solidFill>
                <a:latin typeface="Comic Sans MS" pitchFamily="48" charset="0"/>
              </a:rPr>
              <a:t>          </a:t>
            </a:r>
            <a:r>
              <a:rPr lang="es-MX" sz="2000" dirty="0">
                <a:solidFill>
                  <a:srgbClr val="000000"/>
                </a:solidFill>
                <a:latin typeface="Comic Sans MS" pitchFamily="48" charset="0"/>
                <a:sym typeface="Wingdings 3" pitchFamily="48" charset="2"/>
              </a:rPr>
              <a:t></a:t>
            </a:r>
            <a:r>
              <a:rPr lang="es-MX" sz="2000" u="sng" dirty="0">
                <a:solidFill>
                  <a:srgbClr val="000000"/>
                </a:solidFill>
                <a:latin typeface="Comic Sans MS" pitchFamily="48" charset="0"/>
              </a:rPr>
              <a:t>Por ejemplo: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90600" y="1828800"/>
            <a:ext cx="7010400" cy="41549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mesa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 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me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sa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bonita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bo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ni</a:t>
            </a:r>
            <a:r>
              <a:rPr lang="es-MX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mentiroso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men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ti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ro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so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excelente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ex    ce 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len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te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volumen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vo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lu</a:t>
            </a:r>
            <a:r>
              <a:rPr lang="es-MX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men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naciones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na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cion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es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fácil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fá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cil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difícil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di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fí</a:t>
            </a:r>
            <a:r>
              <a:rPr lang="es-MX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cil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azúcar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a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zú</a:t>
            </a:r>
            <a:r>
              <a:rPr lang="es-MX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car </a:t>
            </a:r>
          </a:p>
          <a:p>
            <a:pPr>
              <a:spcBef>
                <a:spcPct val="50000"/>
              </a:spcBef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López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itchFamily="48" charset="2"/>
              </a:rPr>
              <a:t>  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</a:t>
            </a:r>
            <a:r>
              <a:rPr lang="es-MX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Ló</a:t>
            </a:r>
            <a:r>
              <a:rPr lang="es-MX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  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48" charset="0"/>
                <a:sym typeface="Wingdings 3" pitchFamily="48" charset="2"/>
              </a:rPr>
              <a:t>pez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48" charset="0"/>
              <a:sym typeface="Wingdings 3" pitchFamily="48" charset="2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410200" y="37338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u="sng" dirty="0">
                <a:solidFill>
                  <a:srgbClr val="990033"/>
                </a:solidFill>
                <a:latin typeface="Comic Sans MS" pitchFamily="48" charset="0"/>
              </a:rPr>
              <a:t>Nota:</a:t>
            </a:r>
            <a:r>
              <a:rPr lang="es-MX" sz="1600" dirty="0">
                <a:solidFill>
                  <a:srgbClr val="990033"/>
                </a:solidFill>
                <a:latin typeface="Comic Sans MS" pitchFamily="48" charset="0"/>
              </a:rPr>
              <a:t> ¡Algunas palabras </a:t>
            </a:r>
            <a:r>
              <a:rPr lang="es-MX" sz="1600" b="1" dirty="0">
                <a:solidFill>
                  <a:srgbClr val="990033"/>
                </a:solidFill>
                <a:latin typeface="Comic Sans MS" pitchFamily="48" charset="0"/>
              </a:rPr>
              <a:t>llanas </a:t>
            </a:r>
            <a:r>
              <a:rPr lang="es-MX" sz="1600" dirty="0">
                <a:solidFill>
                  <a:srgbClr val="990033"/>
                </a:solidFill>
                <a:latin typeface="Comic Sans MS" pitchFamily="48" charset="0"/>
              </a:rPr>
              <a:t>tienen un </a:t>
            </a:r>
            <a:r>
              <a:rPr lang="es-MX" sz="1600" b="1" dirty="0">
                <a:solidFill>
                  <a:srgbClr val="990033"/>
                </a:solidFill>
                <a:latin typeface="Comic Sans MS" pitchFamily="48" charset="0"/>
              </a:rPr>
              <a:t>acento escrito</a:t>
            </a:r>
            <a:r>
              <a:rPr lang="es-MX" sz="1600" dirty="0">
                <a:solidFill>
                  <a:srgbClr val="990033"/>
                </a:solidFill>
                <a:latin typeface="Comic Sans MS" pitchFamily="48" charset="0"/>
              </a:rPr>
              <a:t>!  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3505200" y="3124200"/>
            <a:ext cx="3810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2514600" y="2286000"/>
            <a:ext cx="3810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3429000" y="2667000"/>
            <a:ext cx="3810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2590800" y="3505200"/>
            <a:ext cx="3810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1905000" y="1905000"/>
            <a:ext cx="3810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2667000" y="3962400"/>
            <a:ext cx="533400" cy="3048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1905000" y="4267200"/>
            <a:ext cx="381000" cy="381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2362200" y="4648200"/>
            <a:ext cx="381000" cy="381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2286000" y="5105400"/>
            <a:ext cx="457200" cy="381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2133600" y="5562600"/>
            <a:ext cx="381000" cy="381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2884</TotalTime>
  <Words>2418</Words>
  <Application>Microsoft Office PowerPoint</Application>
  <PresentationFormat>Apresentação na tela (4:3)</PresentationFormat>
  <Paragraphs>416</Paragraphs>
  <Slides>32</Slides>
  <Notes>4</Notes>
  <HiddenSlides>25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Comic Sans MS</vt:lpstr>
      <vt:lpstr>Lucida Grande</vt:lpstr>
      <vt:lpstr>Wingdings</vt:lpstr>
      <vt:lpstr>Clouds</vt:lpstr>
      <vt:lpstr>Los acentos ortográficos  en el español</vt:lpstr>
      <vt:lpstr>Posición de sílabas</vt:lpstr>
      <vt:lpstr>Posición de sílabas (cont.)</vt:lpstr>
      <vt:lpstr>El énfasis (Tónico)</vt:lpstr>
      <vt:lpstr>El énfasis (cont.)</vt:lpstr>
      <vt:lpstr>El Acento Escrito (la Tilde ´) </vt:lpstr>
      <vt:lpstr>Clasificación de palabras</vt:lpstr>
      <vt:lpstr>Las palabras AGUDAS</vt:lpstr>
      <vt:lpstr>Las palabras LLANAS/GRAVES</vt:lpstr>
      <vt:lpstr>Las palabras ESDRÚJULAS</vt:lpstr>
      <vt:lpstr>Las palabras SOBREESDRÚJULAS</vt:lpstr>
      <vt:lpstr>Las palabras AGUDAS que necesitan el acento ortográfico</vt:lpstr>
      <vt:lpstr>Las palabras LLANAS que necesitan el acento ortográfico</vt:lpstr>
      <vt:lpstr>Las palabras que SIEMPRE llevan el acento ortográfico</vt:lpstr>
      <vt:lpstr>Otras clases de palabras que necesitan el acento ortográfico</vt:lpstr>
      <vt:lpstr>Otras clases de palabras que necesitan el acento ortográfico (cont.)</vt:lpstr>
      <vt:lpstr>Otras clases de palabras que necesitan el acento ortográfico (cont.)</vt:lpstr>
      <vt:lpstr>Otras clases de palabras que necesitan el acento ortográfico (cont.)</vt:lpstr>
      <vt:lpstr>PRÁCTICA ESCRITA</vt:lpstr>
      <vt:lpstr>PRÁCTICA ESCRITA (cont.)</vt:lpstr>
      <vt:lpstr>SÍ, MÁS PRÁCTICA ESCRITA</vt:lpstr>
      <vt:lpstr>SÍ, MÁS PRÁCTICA ESCRITA (cont.)</vt:lpstr>
      <vt:lpstr>Ejercicio</vt:lpstr>
      <vt:lpstr>Ejercicio</vt:lpstr>
      <vt:lpstr>Ejercicio</vt:lpstr>
      <vt:lpstr>Ejercicio</vt:lpstr>
      <vt:lpstr>Ejercicio</vt:lpstr>
      <vt:lpstr>Ejercicio</vt:lpstr>
      <vt:lpstr>Ejercicio</vt:lpstr>
      <vt:lpstr>Ejercicio</vt:lpstr>
      <vt:lpstr>Ejercicio</vt:lpstr>
      <vt:lpstr>Ejercicio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¿Dónde va la tilde? Los acentos ortográficos en el español</dc:title>
  <dc:creator>crojas</dc:creator>
  <cp:lastModifiedBy>Geraldo</cp:lastModifiedBy>
  <cp:revision>104</cp:revision>
  <dcterms:created xsi:type="dcterms:W3CDTF">2006-02-26T20:00:01Z</dcterms:created>
  <dcterms:modified xsi:type="dcterms:W3CDTF">2022-04-02T11:49:37Z</dcterms:modified>
</cp:coreProperties>
</file>