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9862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17034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9565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7509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42488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9668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0907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4750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2389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97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80228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HN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HN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8DC4-A53F-4F9A-A02F-4A85FF8515FD}" type="datetimeFigureOut">
              <a:rPr lang="es-HN" smtClean="0"/>
              <a:t>22/1/2021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45F5-60C0-4CB1-BE17-FA373E65F12B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34143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7200" b="1" dirty="0" smtClean="0">
                <a:solidFill>
                  <a:srgbClr val="002060"/>
                </a:solidFill>
              </a:rPr>
              <a:t>Gerundio</a:t>
            </a:r>
            <a:endParaRPr lang="es-HN" sz="7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5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932" y="297873"/>
            <a:ext cx="61341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824" y="1790700"/>
            <a:ext cx="187642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619" y="1787233"/>
            <a:ext cx="2431473" cy="3422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095" y="1750867"/>
            <a:ext cx="2145684" cy="290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18655" y="5306291"/>
            <a:ext cx="8586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smtClean="0">
                <a:solidFill>
                  <a:srgbClr val="0070C0"/>
                </a:solidFill>
              </a:rPr>
              <a:t>Se usa para hablar de acciones en desarrollo.</a:t>
            </a:r>
            <a:endParaRPr lang="es-HN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Agregar: </a:t>
            </a:r>
            <a:r>
              <a:rPr lang="es-MX" b="1" dirty="0" smtClean="0">
                <a:solidFill>
                  <a:srgbClr val="FF0000"/>
                </a:solidFill>
              </a:rPr>
              <a:t>ando</a:t>
            </a:r>
            <a:endParaRPr lang="es-HN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23654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Se agrega el sufijo “</a:t>
            </a:r>
            <a:r>
              <a:rPr lang="es-MX" b="1" dirty="0" smtClean="0">
                <a:solidFill>
                  <a:srgbClr val="FF0000"/>
                </a:solidFill>
              </a:rPr>
              <a:t>ando</a:t>
            </a:r>
            <a:r>
              <a:rPr lang="es-MX" dirty="0" smtClean="0"/>
              <a:t>” únicamente a los verbos que terminan en “</a:t>
            </a:r>
            <a:r>
              <a:rPr lang="es-MX" b="1" dirty="0" smtClean="0"/>
              <a:t>ar</a:t>
            </a:r>
            <a:r>
              <a:rPr lang="es-MX" dirty="0" smtClean="0"/>
              <a:t>”.</a:t>
            </a:r>
          </a:p>
          <a:p>
            <a:r>
              <a:rPr lang="es-MX" dirty="0" smtClean="0"/>
              <a:t>Para formar el gerundio se debe mantener la raíz del verbo, eliminar “</a:t>
            </a:r>
            <a:r>
              <a:rPr lang="es-MX" b="1" dirty="0" smtClean="0"/>
              <a:t>ar</a:t>
            </a:r>
            <a:r>
              <a:rPr lang="es-MX" dirty="0" smtClean="0"/>
              <a:t>” del final del verbo y en su lugar agregar “</a:t>
            </a:r>
            <a:r>
              <a:rPr lang="es-MX" b="1" dirty="0" smtClean="0">
                <a:solidFill>
                  <a:srgbClr val="FF0000"/>
                </a:solidFill>
              </a:rPr>
              <a:t>ando”</a:t>
            </a:r>
            <a:r>
              <a:rPr lang="es-MX" dirty="0" smtClean="0"/>
              <a:t>.</a:t>
            </a:r>
            <a:endParaRPr lang="es-HN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71056" y="3997036"/>
            <a:ext cx="2646218" cy="2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Caminar</a:t>
            </a:r>
          </a:p>
          <a:p>
            <a:r>
              <a:rPr lang="es-MX" dirty="0" smtClean="0"/>
              <a:t>Hablar</a:t>
            </a:r>
          </a:p>
          <a:p>
            <a:r>
              <a:rPr lang="es-MX" dirty="0" smtClean="0"/>
              <a:t>Mirar</a:t>
            </a:r>
          </a:p>
          <a:p>
            <a:r>
              <a:rPr lang="es-MX" dirty="0" smtClean="0"/>
              <a:t>Estudiar</a:t>
            </a:r>
            <a:endParaRPr lang="es-HN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3574474" y="4010887"/>
            <a:ext cx="2646218" cy="2514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Camin</a:t>
            </a:r>
          </a:p>
          <a:p>
            <a:r>
              <a:rPr lang="es-MX" dirty="0" smtClean="0"/>
              <a:t>Habl</a:t>
            </a:r>
          </a:p>
          <a:p>
            <a:r>
              <a:rPr lang="es-MX" dirty="0" smtClean="0"/>
              <a:t>Mir</a:t>
            </a:r>
          </a:p>
          <a:p>
            <a:r>
              <a:rPr lang="es-MX" dirty="0" smtClean="0"/>
              <a:t>Estud	</a:t>
            </a:r>
            <a:endParaRPr lang="es-HN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220712" y="3983170"/>
            <a:ext cx="2646218" cy="2611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Camin</a:t>
            </a:r>
            <a:r>
              <a:rPr lang="es-MX" b="1" dirty="0" smtClean="0">
                <a:solidFill>
                  <a:srgbClr val="FF0000"/>
                </a:solidFill>
              </a:rPr>
              <a:t>ando</a:t>
            </a:r>
          </a:p>
          <a:p>
            <a:r>
              <a:rPr lang="es-MX" dirty="0" smtClean="0"/>
              <a:t>Habl</a:t>
            </a:r>
            <a:r>
              <a:rPr lang="es-MX" b="1" dirty="0" smtClean="0">
                <a:solidFill>
                  <a:srgbClr val="FF0000"/>
                </a:solidFill>
              </a:rPr>
              <a:t>ando</a:t>
            </a:r>
          </a:p>
          <a:p>
            <a:r>
              <a:rPr lang="es-MX" dirty="0" smtClean="0"/>
              <a:t>Mir</a:t>
            </a:r>
            <a:r>
              <a:rPr lang="es-MX" b="1" dirty="0" smtClean="0">
                <a:solidFill>
                  <a:srgbClr val="FF0000"/>
                </a:solidFill>
              </a:rPr>
              <a:t>ando</a:t>
            </a:r>
          </a:p>
          <a:p>
            <a:r>
              <a:rPr lang="es-MX" dirty="0" smtClean="0"/>
              <a:t>Estudi</a:t>
            </a:r>
            <a:r>
              <a:rPr lang="es-MX" b="1" dirty="0" smtClean="0">
                <a:solidFill>
                  <a:srgbClr val="FF0000"/>
                </a:solidFill>
              </a:rPr>
              <a:t>ando</a:t>
            </a:r>
            <a:endParaRPr lang="es-HN" dirty="0"/>
          </a:p>
        </p:txBody>
      </p:sp>
      <p:sp>
        <p:nvSpPr>
          <p:cNvPr id="4" name="3 Flecha derecha"/>
          <p:cNvSpPr/>
          <p:nvPr/>
        </p:nvSpPr>
        <p:spPr>
          <a:xfrm>
            <a:off x="2479964" y="421178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9" name="8 Flecha derecha"/>
          <p:cNvSpPr/>
          <p:nvPr/>
        </p:nvSpPr>
        <p:spPr>
          <a:xfrm>
            <a:off x="5167829" y="422563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0" name="9 Flecha derecha"/>
          <p:cNvSpPr/>
          <p:nvPr/>
        </p:nvSpPr>
        <p:spPr>
          <a:xfrm>
            <a:off x="2479959" y="477983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1" name="10 Flecha derecha"/>
          <p:cNvSpPr/>
          <p:nvPr/>
        </p:nvSpPr>
        <p:spPr>
          <a:xfrm>
            <a:off x="5153974" y="476597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2" name="11 Flecha derecha"/>
          <p:cNvSpPr/>
          <p:nvPr/>
        </p:nvSpPr>
        <p:spPr>
          <a:xfrm>
            <a:off x="2466099" y="592979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3" name="12 Flecha derecha"/>
          <p:cNvSpPr/>
          <p:nvPr/>
        </p:nvSpPr>
        <p:spPr>
          <a:xfrm>
            <a:off x="2493809" y="538944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4" name="13 Flecha derecha"/>
          <p:cNvSpPr/>
          <p:nvPr/>
        </p:nvSpPr>
        <p:spPr>
          <a:xfrm>
            <a:off x="5153969" y="540330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5" name="14 Flecha derecha"/>
          <p:cNvSpPr/>
          <p:nvPr/>
        </p:nvSpPr>
        <p:spPr>
          <a:xfrm>
            <a:off x="5153969" y="592979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6729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Agregar: </a:t>
            </a:r>
            <a:r>
              <a:rPr lang="es-MX" b="1" dirty="0" err="1" smtClean="0">
                <a:solidFill>
                  <a:srgbClr val="0070C0"/>
                </a:solidFill>
              </a:rPr>
              <a:t>iendo</a:t>
            </a:r>
            <a:endParaRPr lang="es-HN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23654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Se agrega el sufijo “</a:t>
            </a:r>
            <a:r>
              <a:rPr lang="es-MX" b="1" dirty="0" err="1" smtClean="0">
                <a:solidFill>
                  <a:srgbClr val="0070C0"/>
                </a:solidFill>
              </a:rPr>
              <a:t>iendo</a:t>
            </a:r>
            <a:r>
              <a:rPr lang="es-MX" dirty="0" smtClean="0"/>
              <a:t>” a los verbos que terminan en “</a:t>
            </a:r>
            <a:r>
              <a:rPr lang="es-MX" b="1" dirty="0" smtClean="0"/>
              <a:t>er</a:t>
            </a:r>
            <a:r>
              <a:rPr lang="es-MX" dirty="0" smtClean="0"/>
              <a:t>”y en “</a:t>
            </a:r>
            <a:r>
              <a:rPr lang="es-MX" b="1" dirty="0" smtClean="0"/>
              <a:t>ir</a:t>
            </a:r>
            <a:r>
              <a:rPr lang="es-MX" dirty="0" smtClean="0"/>
              <a:t>”.</a:t>
            </a:r>
          </a:p>
          <a:p>
            <a:r>
              <a:rPr lang="es-MX" dirty="0" smtClean="0"/>
              <a:t>Para formar el gerundio se debe mantener la raíz del verbo, eliminar “</a:t>
            </a:r>
            <a:r>
              <a:rPr lang="es-MX" b="1" dirty="0" err="1" smtClean="0"/>
              <a:t>er</a:t>
            </a:r>
            <a:r>
              <a:rPr lang="es-MX" dirty="0" err="1" smtClean="0"/>
              <a:t>”ó</a:t>
            </a:r>
            <a:r>
              <a:rPr lang="es-MX" dirty="0" smtClean="0"/>
              <a:t> “</a:t>
            </a:r>
            <a:r>
              <a:rPr lang="es-MX" b="1" dirty="0" smtClean="0"/>
              <a:t>ir</a:t>
            </a:r>
            <a:r>
              <a:rPr lang="es-MX" dirty="0" smtClean="0"/>
              <a:t>” del final del verbo y en su lugar agregar “</a:t>
            </a:r>
            <a:r>
              <a:rPr lang="es-MX" b="1" dirty="0" err="1" smtClean="0">
                <a:solidFill>
                  <a:srgbClr val="0070C0"/>
                </a:solidFill>
              </a:rPr>
              <a:t>iendo</a:t>
            </a:r>
            <a:r>
              <a:rPr lang="es-MX" b="1" dirty="0" smtClean="0">
                <a:solidFill>
                  <a:srgbClr val="0070C0"/>
                </a:solidFill>
              </a:rPr>
              <a:t>”</a:t>
            </a:r>
            <a:r>
              <a:rPr lang="es-MX" dirty="0" smtClean="0"/>
              <a:t>.</a:t>
            </a:r>
            <a:endParaRPr lang="es-HN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71056" y="3997036"/>
            <a:ext cx="2646218" cy="2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Correr</a:t>
            </a:r>
          </a:p>
          <a:p>
            <a:r>
              <a:rPr lang="es-MX" dirty="0" smtClean="0"/>
              <a:t>Ver</a:t>
            </a:r>
          </a:p>
          <a:p>
            <a:r>
              <a:rPr lang="es-MX" dirty="0" smtClean="0"/>
              <a:t>Vivir</a:t>
            </a:r>
          </a:p>
          <a:p>
            <a:r>
              <a:rPr lang="es-MX" dirty="0" smtClean="0"/>
              <a:t>Salir</a:t>
            </a:r>
            <a:endParaRPr lang="es-HN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3574474" y="4010887"/>
            <a:ext cx="2646218" cy="2514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err="1" smtClean="0"/>
              <a:t>Corr</a:t>
            </a:r>
            <a:endParaRPr lang="es-MX" dirty="0" smtClean="0"/>
          </a:p>
          <a:p>
            <a:r>
              <a:rPr lang="es-MX" dirty="0" smtClean="0"/>
              <a:t>V</a:t>
            </a:r>
          </a:p>
          <a:p>
            <a:r>
              <a:rPr lang="es-MX" dirty="0" err="1" smtClean="0"/>
              <a:t>Viv</a:t>
            </a:r>
            <a:endParaRPr lang="es-MX" dirty="0" smtClean="0"/>
          </a:p>
          <a:p>
            <a:r>
              <a:rPr lang="es-MX" dirty="0" smtClean="0"/>
              <a:t>Sal	</a:t>
            </a:r>
            <a:endParaRPr lang="es-HN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220712" y="3983170"/>
            <a:ext cx="2923288" cy="2611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Corr</a:t>
            </a:r>
            <a:r>
              <a:rPr lang="es-MX" b="1" dirty="0" smtClean="0">
                <a:solidFill>
                  <a:srgbClr val="0070C0"/>
                </a:solidFill>
              </a:rPr>
              <a:t>iendo</a:t>
            </a:r>
          </a:p>
          <a:p>
            <a:r>
              <a:rPr lang="es-MX" dirty="0" smtClean="0"/>
              <a:t>V</a:t>
            </a:r>
            <a:r>
              <a:rPr lang="es-MX" b="1" dirty="0" smtClean="0">
                <a:solidFill>
                  <a:srgbClr val="0070C0"/>
                </a:solidFill>
              </a:rPr>
              <a:t>iendo</a:t>
            </a:r>
            <a:endParaRPr lang="es-MX" b="1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Viv</a:t>
            </a:r>
            <a:r>
              <a:rPr lang="es-MX" b="1" dirty="0" smtClean="0">
                <a:solidFill>
                  <a:srgbClr val="0070C0"/>
                </a:solidFill>
              </a:rPr>
              <a:t>iendo</a:t>
            </a:r>
            <a:endParaRPr lang="es-MX" b="1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Sal</a:t>
            </a:r>
            <a:r>
              <a:rPr lang="es-MX" b="1" dirty="0" smtClean="0">
                <a:solidFill>
                  <a:srgbClr val="0070C0"/>
                </a:solidFill>
              </a:rPr>
              <a:t>iendo</a:t>
            </a:r>
            <a:endParaRPr lang="es-HN" dirty="0"/>
          </a:p>
        </p:txBody>
      </p:sp>
      <p:sp>
        <p:nvSpPr>
          <p:cNvPr id="4" name="3 Flecha derecha"/>
          <p:cNvSpPr/>
          <p:nvPr/>
        </p:nvSpPr>
        <p:spPr>
          <a:xfrm>
            <a:off x="2479964" y="421178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9" name="8 Flecha derecha"/>
          <p:cNvSpPr/>
          <p:nvPr/>
        </p:nvSpPr>
        <p:spPr>
          <a:xfrm>
            <a:off x="5167829" y="422563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0" name="9 Flecha derecha"/>
          <p:cNvSpPr/>
          <p:nvPr/>
        </p:nvSpPr>
        <p:spPr>
          <a:xfrm>
            <a:off x="2479959" y="477983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1" name="10 Flecha derecha"/>
          <p:cNvSpPr/>
          <p:nvPr/>
        </p:nvSpPr>
        <p:spPr>
          <a:xfrm>
            <a:off x="5153974" y="476597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2" name="11 Flecha derecha"/>
          <p:cNvSpPr/>
          <p:nvPr/>
        </p:nvSpPr>
        <p:spPr>
          <a:xfrm>
            <a:off x="2466099" y="592979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3" name="12 Flecha derecha"/>
          <p:cNvSpPr/>
          <p:nvPr/>
        </p:nvSpPr>
        <p:spPr>
          <a:xfrm>
            <a:off x="2493809" y="538944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4" name="13 Flecha derecha"/>
          <p:cNvSpPr/>
          <p:nvPr/>
        </p:nvSpPr>
        <p:spPr>
          <a:xfrm>
            <a:off x="5153969" y="540330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5" name="14 Flecha derecha"/>
          <p:cNvSpPr/>
          <p:nvPr/>
        </p:nvSpPr>
        <p:spPr>
          <a:xfrm>
            <a:off x="5153969" y="592979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97606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Agregar: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yendo</a:t>
            </a:r>
            <a:endParaRPr lang="es-HN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23654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Se agrega el sufijo “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yendo</a:t>
            </a:r>
            <a:r>
              <a:rPr lang="es-MX" dirty="0" smtClean="0"/>
              <a:t>” a los verbos que terminan en “</a:t>
            </a:r>
            <a:r>
              <a:rPr lang="es-MX" b="1" dirty="0" smtClean="0"/>
              <a:t>er</a:t>
            </a:r>
            <a:r>
              <a:rPr lang="es-MX" dirty="0" smtClean="0"/>
              <a:t>”y en “</a:t>
            </a:r>
            <a:r>
              <a:rPr lang="es-MX" b="1" dirty="0" smtClean="0"/>
              <a:t>ir</a:t>
            </a:r>
            <a:r>
              <a:rPr lang="es-MX" dirty="0" smtClean="0"/>
              <a:t>”.</a:t>
            </a:r>
          </a:p>
          <a:p>
            <a:r>
              <a:rPr lang="es-MX" dirty="0" smtClean="0"/>
              <a:t>Para formar el gerundio se debe mantener la raíz del verbo, eliminar “</a:t>
            </a:r>
            <a:r>
              <a:rPr lang="es-MX" b="1" dirty="0" err="1" smtClean="0"/>
              <a:t>er</a:t>
            </a:r>
            <a:r>
              <a:rPr lang="es-MX" dirty="0" err="1" smtClean="0"/>
              <a:t>”ó</a:t>
            </a:r>
            <a:r>
              <a:rPr lang="es-MX" dirty="0" smtClean="0"/>
              <a:t> “</a:t>
            </a:r>
            <a:r>
              <a:rPr lang="es-MX" b="1" dirty="0" smtClean="0"/>
              <a:t>ir</a:t>
            </a:r>
            <a:r>
              <a:rPr lang="es-MX" dirty="0" smtClean="0"/>
              <a:t>” y s</a:t>
            </a:r>
            <a:r>
              <a:rPr lang="es-MX" dirty="0" smtClean="0"/>
              <a:t>i  la raíz del verbo termina en vocal entonces se le agrega </a:t>
            </a:r>
            <a:r>
              <a:rPr lang="es-MX" dirty="0" smtClean="0"/>
              <a:t>“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yendo</a:t>
            </a:r>
            <a:r>
              <a:rPr lang="es-MX" dirty="0" smtClean="0"/>
              <a:t>”</a:t>
            </a:r>
            <a:endParaRPr lang="es-HN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71056" y="3997036"/>
            <a:ext cx="2646218" cy="2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Constr</a:t>
            </a:r>
            <a:r>
              <a:rPr lang="es-MX" b="1" u="sng" dirty="0" smtClean="0"/>
              <a:t>u</a:t>
            </a:r>
            <a:r>
              <a:rPr lang="es-MX" dirty="0" smtClean="0"/>
              <a:t>ir</a:t>
            </a:r>
          </a:p>
          <a:p>
            <a:r>
              <a:rPr lang="es-MX" b="1" u="sng" dirty="0" err="1" smtClean="0"/>
              <a:t>O</a:t>
            </a:r>
            <a:r>
              <a:rPr lang="es-MX" dirty="0" err="1" smtClean="0"/>
              <a:t>ir</a:t>
            </a:r>
            <a:endParaRPr lang="es-MX" dirty="0" smtClean="0"/>
          </a:p>
          <a:p>
            <a:r>
              <a:rPr lang="es-MX" dirty="0" smtClean="0"/>
              <a:t>Ir</a:t>
            </a:r>
          </a:p>
          <a:p>
            <a:r>
              <a:rPr lang="es-MX" dirty="0" smtClean="0"/>
              <a:t>L</a:t>
            </a:r>
            <a:r>
              <a:rPr lang="es-MX" b="1" u="sng" dirty="0" smtClean="0"/>
              <a:t>e</a:t>
            </a:r>
            <a:r>
              <a:rPr lang="es-MX" dirty="0" smtClean="0"/>
              <a:t>er</a:t>
            </a:r>
            <a:endParaRPr lang="es-HN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3408214" y="4010887"/>
            <a:ext cx="2646218" cy="2514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err="1" smtClean="0"/>
              <a:t>Constru</a:t>
            </a:r>
            <a:endParaRPr lang="es-MX" dirty="0" smtClean="0"/>
          </a:p>
          <a:p>
            <a:r>
              <a:rPr lang="es-MX" dirty="0" smtClean="0"/>
              <a:t>O</a:t>
            </a:r>
          </a:p>
          <a:p>
            <a:r>
              <a:rPr lang="es-MX" dirty="0" smtClean="0"/>
              <a:t>-</a:t>
            </a:r>
          </a:p>
          <a:p>
            <a:r>
              <a:rPr lang="es-MX" dirty="0" smtClean="0"/>
              <a:t>Le	</a:t>
            </a:r>
            <a:endParaRPr lang="es-HN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220712" y="3983170"/>
            <a:ext cx="2923288" cy="2611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Constru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yendo</a:t>
            </a:r>
          </a:p>
          <a:p>
            <a:r>
              <a:rPr lang="es-MX" dirty="0" smtClean="0"/>
              <a:t>O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yendo</a:t>
            </a:r>
            <a:endParaRPr lang="es-MX" b="1" dirty="0" smtClean="0">
              <a:solidFill>
                <a:srgbClr val="FF0000"/>
              </a:solidFill>
            </a:endParaRPr>
          </a:p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yendo</a:t>
            </a:r>
            <a:endParaRPr lang="es-MX" b="1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Le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yendo</a:t>
            </a:r>
            <a:endParaRPr lang="es-HN" dirty="0"/>
          </a:p>
        </p:txBody>
      </p:sp>
      <p:sp>
        <p:nvSpPr>
          <p:cNvPr id="4" name="3 Flecha derecha"/>
          <p:cNvSpPr/>
          <p:nvPr/>
        </p:nvSpPr>
        <p:spPr>
          <a:xfrm>
            <a:off x="2479964" y="421178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9" name="8 Flecha derecha"/>
          <p:cNvSpPr/>
          <p:nvPr/>
        </p:nvSpPr>
        <p:spPr>
          <a:xfrm>
            <a:off x="5167829" y="422563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0" name="9 Flecha derecha"/>
          <p:cNvSpPr/>
          <p:nvPr/>
        </p:nvSpPr>
        <p:spPr>
          <a:xfrm>
            <a:off x="2479959" y="477983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1" name="10 Flecha derecha"/>
          <p:cNvSpPr/>
          <p:nvPr/>
        </p:nvSpPr>
        <p:spPr>
          <a:xfrm>
            <a:off x="5153974" y="476597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2" name="11 Flecha derecha"/>
          <p:cNvSpPr/>
          <p:nvPr/>
        </p:nvSpPr>
        <p:spPr>
          <a:xfrm>
            <a:off x="2466099" y="592979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3" name="12 Flecha derecha"/>
          <p:cNvSpPr/>
          <p:nvPr/>
        </p:nvSpPr>
        <p:spPr>
          <a:xfrm>
            <a:off x="2493809" y="538944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4" name="13 Flecha derecha"/>
          <p:cNvSpPr/>
          <p:nvPr/>
        </p:nvSpPr>
        <p:spPr>
          <a:xfrm>
            <a:off x="5153969" y="540330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5" name="14 Flecha derecha"/>
          <p:cNvSpPr/>
          <p:nvPr/>
        </p:nvSpPr>
        <p:spPr>
          <a:xfrm>
            <a:off x="5153969" y="592979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9992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5">
                    <a:lumMod val="50000"/>
                  </a:schemeClr>
                </a:solidFill>
              </a:rPr>
              <a:t>Gerundios irregulares</a:t>
            </a:r>
            <a:endParaRPr lang="es-HN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2618" y="1198419"/>
            <a:ext cx="8229600" cy="2223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Los verbos irregulares que terminan en “ir”</a:t>
            </a:r>
            <a:r>
              <a:rPr lang="es-MX" dirty="0" smtClean="0"/>
              <a:t> que en su raíz </a:t>
            </a:r>
            <a:r>
              <a:rPr lang="es-MX" dirty="0" smtClean="0"/>
              <a:t>tienen una “</a:t>
            </a:r>
            <a:r>
              <a:rPr lang="es-MX" b="1" dirty="0" smtClean="0"/>
              <a:t>e</a:t>
            </a:r>
            <a:r>
              <a:rPr lang="es-MX" dirty="0" smtClean="0"/>
              <a:t>” al convertirlos en gerundio se cambia por “</a:t>
            </a:r>
            <a:r>
              <a:rPr lang="es-MX" b="1" dirty="0" smtClean="0">
                <a:solidFill>
                  <a:srgbClr val="FF0000"/>
                </a:solidFill>
              </a:rPr>
              <a:t>i</a:t>
            </a:r>
            <a:r>
              <a:rPr lang="es-MX" dirty="0" smtClean="0"/>
              <a:t>”. </a:t>
            </a:r>
            <a:endParaRPr lang="es-HN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332511" y="3262745"/>
            <a:ext cx="2646218" cy="2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D</a:t>
            </a:r>
            <a:r>
              <a:rPr lang="es-MX" b="1" u="sng" dirty="0" smtClean="0"/>
              <a:t>e</a:t>
            </a:r>
            <a:r>
              <a:rPr lang="es-MX" dirty="0" smtClean="0"/>
              <a:t>cir</a:t>
            </a:r>
          </a:p>
          <a:p>
            <a:r>
              <a:rPr lang="es-MX" dirty="0" smtClean="0"/>
              <a:t>P</a:t>
            </a:r>
            <a:r>
              <a:rPr lang="es-MX" b="1" u="sng" dirty="0" smtClean="0"/>
              <a:t>e</a:t>
            </a:r>
            <a:r>
              <a:rPr lang="es-MX" dirty="0" smtClean="0"/>
              <a:t>dir</a:t>
            </a:r>
          </a:p>
          <a:p>
            <a:r>
              <a:rPr lang="es-MX" dirty="0" smtClean="0"/>
              <a:t>S</a:t>
            </a:r>
            <a:r>
              <a:rPr lang="es-MX" b="1" u="sng" dirty="0" smtClean="0"/>
              <a:t>e</a:t>
            </a:r>
            <a:r>
              <a:rPr lang="es-MX" dirty="0" smtClean="0"/>
              <a:t>ntir</a:t>
            </a:r>
          </a:p>
          <a:p>
            <a:r>
              <a:rPr lang="es-MX" dirty="0" smtClean="0"/>
              <a:t>V</a:t>
            </a:r>
            <a:r>
              <a:rPr lang="es-MX" b="1" u="sng" dirty="0" smtClean="0"/>
              <a:t>e</a:t>
            </a:r>
            <a:r>
              <a:rPr lang="es-MX" dirty="0" smtClean="0"/>
              <a:t>nir</a:t>
            </a:r>
            <a:endParaRPr lang="es-HN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3422069" y="3262740"/>
            <a:ext cx="2646218" cy="2514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err="1" smtClean="0"/>
              <a:t>D</a:t>
            </a:r>
            <a:r>
              <a:rPr lang="es-MX" b="1" u="sng" dirty="0" err="1" smtClean="0"/>
              <a:t>e</a:t>
            </a:r>
            <a:r>
              <a:rPr lang="es-MX" dirty="0" err="1" smtClean="0"/>
              <a:t>c</a:t>
            </a:r>
            <a:endParaRPr lang="es-MX" dirty="0" smtClean="0"/>
          </a:p>
          <a:p>
            <a:r>
              <a:rPr lang="es-MX" dirty="0" err="1" smtClean="0"/>
              <a:t>P</a:t>
            </a:r>
            <a:r>
              <a:rPr lang="es-MX" b="1" u="sng" dirty="0" err="1" smtClean="0"/>
              <a:t>e</a:t>
            </a:r>
            <a:r>
              <a:rPr lang="es-MX" dirty="0" err="1" smtClean="0"/>
              <a:t>d</a:t>
            </a:r>
            <a:endParaRPr lang="es-MX" dirty="0" smtClean="0"/>
          </a:p>
          <a:p>
            <a:r>
              <a:rPr lang="es-MX" dirty="0" err="1" smtClean="0"/>
              <a:t>S</a:t>
            </a:r>
            <a:r>
              <a:rPr lang="es-MX" b="1" u="sng" dirty="0" err="1" smtClean="0"/>
              <a:t>e</a:t>
            </a:r>
            <a:r>
              <a:rPr lang="es-MX" dirty="0" err="1" smtClean="0"/>
              <a:t>nt</a:t>
            </a:r>
            <a:endParaRPr lang="es-MX" dirty="0" smtClean="0"/>
          </a:p>
          <a:p>
            <a:r>
              <a:rPr lang="es-MX" dirty="0" smtClean="0"/>
              <a:t>V</a:t>
            </a:r>
            <a:r>
              <a:rPr lang="es-MX" b="1" u="sng" dirty="0" smtClean="0"/>
              <a:t>e</a:t>
            </a:r>
            <a:r>
              <a:rPr lang="es-MX" dirty="0" smtClean="0"/>
              <a:t>n</a:t>
            </a:r>
            <a:r>
              <a:rPr lang="es-MX" dirty="0" smtClean="0"/>
              <a:t>	</a:t>
            </a:r>
            <a:endParaRPr lang="es-HN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220712" y="3304275"/>
            <a:ext cx="2923288" cy="2611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D</a:t>
            </a:r>
            <a:r>
              <a:rPr lang="es-MX" b="1" u="sng" dirty="0" smtClean="0">
                <a:solidFill>
                  <a:srgbClr val="FF0000"/>
                </a:solidFill>
              </a:rPr>
              <a:t>i</a:t>
            </a:r>
            <a:r>
              <a:rPr lang="es-MX" dirty="0" smtClean="0"/>
              <a:t>c</a:t>
            </a:r>
            <a:r>
              <a:rPr lang="es-MX" b="1" i="1" dirty="0" smtClean="0"/>
              <a:t>iendo</a:t>
            </a:r>
            <a:endParaRPr lang="es-MX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s-MX" dirty="0" smtClean="0"/>
              <a:t>P</a:t>
            </a:r>
            <a:r>
              <a:rPr lang="es-MX" b="1" dirty="0" smtClean="0">
                <a:solidFill>
                  <a:srgbClr val="FF0000"/>
                </a:solidFill>
              </a:rPr>
              <a:t>i</a:t>
            </a:r>
            <a:r>
              <a:rPr lang="es-MX" dirty="0" smtClean="0"/>
              <a:t>d</a:t>
            </a:r>
            <a:r>
              <a:rPr lang="es-MX" b="1" i="1" dirty="0" smtClean="0"/>
              <a:t>iendo</a:t>
            </a:r>
            <a:endParaRPr lang="es-MX" b="1" i="1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S</a:t>
            </a:r>
            <a:r>
              <a:rPr lang="es-MX" b="1" dirty="0" smtClean="0">
                <a:solidFill>
                  <a:srgbClr val="FF0000"/>
                </a:solidFill>
              </a:rPr>
              <a:t>i</a:t>
            </a:r>
            <a:r>
              <a:rPr lang="es-MX" dirty="0" smtClean="0"/>
              <a:t>nt</a:t>
            </a:r>
            <a:r>
              <a:rPr lang="es-MX" b="1" i="1" dirty="0" smtClean="0"/>
              <a:t>iendo</a:t>
            </a:r>
            <a:endParaRPr lang="es-MX" b="1" dirty="0" smtClean="0">
              <a:solidFill>
                <a:srgbClr val="FF0000"/>
              </a:solidFill>
            </a:endParaRPr>
          </a:p>
          <a:p>
            <a:r>
              <a:rPr lang="es-MX" dirty="0" smtClean="0"/>
              <a:t>V</a:t>
            </a:r>
            <a:r>
              <a:rPr lang="es-MX" b="1" dirty="0" smtClean="0">
                <a:solidFill>
                  <a:srgbClr val="FF0000"/>
                </a:solidFill>
              </a:rPr>
              <a:t>i</a:t>
            </a:r>
            <a:r>
              <a:rPr lang="es-MX" dirty="0" smtClean="0"/>
              <a:t>n</a:t>
            </a:r>
            <a:r>
              <a:rPr lang="es-MX" b="1" i="1" dirty="0" smtClean="0"/>
              <a:t>iendo</a:t>
            </a:r>
            <a:endParaRPr lang="es-HN" dirty="0"/>
          </a:p>
        </p:txBody>
      </p:sp>
      <p:sp>
        <p:nvSpPr>
          <p:cNvPr id="4" name="3 Flecha derecha"/>
          <p:cNvSpPr/>
          <p:nvPr/>
        </p:nvSpPr>
        <p:spPr>
          <a:xfrm>
            <a:off x="2355273" y="3491346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9" name="8 Flecha derecha"/>
          <p:cNvSpPr/>
          <p:nvPr/>
        </p:nvSpPr>
        <p:spPr>
          <a:xfrm>
            <a:off x="4960010" y="3477486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0" name="9 Flecha derecha"/>
          <p:cNvSpPr/>
          <p:nvPr/>
        </p:nvSpPr>
        <p:spPr>
          <a:xfrm>
            <a:off x="2341409" y="407322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1" name="10 Flecha derecha"/>
          <p:cNvSpPr/>
          <p:nvPr/>
        </p:nvSpPr>
        <p:spPr>
          <a:xfrm>
            <a:off x="4960004" y="411479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2" name="11 Flecha derecha"/>
          <p:cNvSpPr/>
          <p:nvPr/>
        </p:nvSpPr>
        <p:spPr>
          <a:xfrm>
            <a:off x="2341404" y="526475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3" name="12 Flecha derecha"/>
          <p:cNvSpPr/>
          <p:nvPr/>
        </p:nvSpPr>
        <p:spPr>
          <a:xfrm>
            <a:off x="2327549" y="472440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4" name="13 Flecha derecha"/>
          <p:cNvSpPr/>
          <p:nvPr/>
        </p:nvSpPr>
        <p:spPr>
          <a:xfrm>
            <a:off x="4973854" y="475211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5" name="14 Flecha derecha"/>
          <p:cNvSpPr/>
          <p:nvPr/>
        </p:nvSpPr>
        <p:spPr>
          <a:xfrm>
            <a:off x="4973854" y="5292462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2197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5">
                    <a:lumMod val="50000"/>
                  </a:schemeClr>
                </a:solidFill>
              </a:rPr>
              <a:t>Gerundios irregulares</a:t>
            </a:r>
            <a:endParaRPr lang="es-HN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2618" y="1198419"/>
            <a:ext cx="8229600" cy="1614054"/>
          </a:xfrm>
        </p:spPr>
        <p:txBody>
          <a:bodyPr>
            <a:normAutofit/>
          </a:bodyPr>
          <a:lstStyle/>
          <a:p>
            <a:r>
              <a:rPr lang="es-MX" dirty="0" smtClean="0"/>
              <a:t>Los verbos irregulares que terminan en “ir” que en su raíz tienen dos “</a:t>
            </a:r>
            <a:r>
              <a:rPr lang="es-MX" b="1" dirty="0" smtClean="0"/>
              <a:t>e</a:t>
            </a:r>
            <a:r>
              <a:rPr lang="es-MX" dirty="0" smtClean="0"/>
              <a:t>” al convertirlos en gerundio se cambia la segunda “</a:t>
            </a:r>
            <a:r>
              <a:rPr lang="es-MX" b="1" dirty="0" smtClean="0"/>
              <a:t>e</a:t>
            </a:r>
            <a:r>
              <a:rPr lang="es-MX" dirty="0" smtClean="0"/>
              <a:t>” por “</a:t>
            </a:r>
            <a:r>
              <a:rPr lang="es-MX" b="1" dirty="0" smtClean="0">
                <a:solidFill>
                  <a:srgbClr val="FF0000"/>
                </a:solidFill>
              </a:rPr>
              <a:t>i</a:t>
            </a:r>
            <a:r>
              <a:rPr lang="es-MX" dirty="0" smtClean="0"/>
              <a:t>”. </a:t>
            </a:r>
            <a:endParaRPr lang="es-HN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01788" y="5479559"/>
            <a:ext cx="2646218" cy="2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D</a:t>
            </a:r>
            <a:r>
              <a:rPr lang="es-MX" b="1" u="sng" dirty="0" smtClean="0"/>
              <a:t>o</a:t>
            </a:r>
            <a:r>
              <a:rPr lang="es-MX" dirty="0" smtClean="0"/>
              <a:t>rmir</a:t>
            </a:r>
          </a:p>
          <a:p>
            <a:pPr marL="0" indent="0">
              <a:buNone/>
            </a:pPr>
            <a:r>
              <a:rPr lang="es-MX" dirty="0" smtClean="0"/>
              <a:t>M</a:t>
            </a:r>
            <a:r>
              <a:rPr lang="es-MX" b="1" u="sng" dirty="0" smtClean="0"/>
              <a:t>o</a:t>
            </a:r>
            <a:r>
              <a:rPr lang="es-MX" dirty="0" smtClean="0"/>
              <a:t>rir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3325087" y="2819394"/>
            <a:ext cx="2646218" cy="2514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err="1" smtClean="0"/>
              <a:t>Rep</a:t>
            </a:r>
            <a:r>
              <a:rPr lang="es-MX" b="1" u="sng" dirty="0" err="1" smtClean="0"/>
              <a:t>e</a:t>
            </a:r>
            <a:r>
              <a:rPr lang="es-MX" dirty="0" err="1" smtClean="0"/>
              <a:t>t</a:t>
            </a:r>
            <a:endParaRPr lang="es-MX" dirty="0" smtClean="0"/>
          </a:p>
          <a:p>
            <a:pPr marL="0" indent="0">
              <a:buNone/>
            </a:pPr>
            <a:r>
              <a:rPr lang="es-MX" dirty="0" err="1" smtClean="0"/>
              <a:t>Pref</a:t>
            </a:r>
            <a:r>
              <a:rPr lang="es-MX" b="1" u="sng" dirty="0" err="1" smtClean="0"/>
              <a:t>e</a:t>
            </a:r>
            <a:r>
              <a:rPr lang="es-MX" dirty="0" err="1" smtClean="0"/>
              <a:t>r</a:t>
            </a:r>
            <a:endParaRPr lang="es-MX" dirty="0" smtClean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068311" y="2763947"/>
            <a:ext cx="2923288" cy="2611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Rep</a:t>
            </a:r>
            <a:r>
              <a:rPr lang="es-MX" b="1" dirty="0" smtClean="0">
                <a:solidFill>
                  <a:srgbClr val="FF0000"/>
                </a:solidFill>
              </a:rPr>
              <a:t>i</a:t>
            </a:r>
            <a:r>
              <a:rPr lang="es-MX" dirty="0" smtClean="0"/>
              <a:t>t</a:t>
            </a:r>
            <a:r>
              <a:rPr lang="es-MX" b="1" i="1" dirty="0" smtClean="0"/>
              <a:t>iendo</a:t>
            </a:r>
            <a:endParaRPr lang="es-MX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MX" dirty="0" smtClean="0"/>
              <a:t>Pref</a:t>
            </a:r>
            <a:r>
              <a:rPr lang="es-MX" b="1" dirty="0" smtClean="0">
                <a:solidFill>
                  <a:srgbClr val="FF0000"/>
                </a:solidFill>
              </a:rPr>
              <a:t>i</a:t>
            </a:r>
            <a:r>
              <a:rPr lang="es-MX" dirty="0" smtClean="0"/>
              <a:t>r</a:t>
            </a:r>
            <a:r>
              <a:rPr lang="es-MX" b="1" i="1" dirty="0" smtClean="0"/>
              <a:t>iendo</a:t>
            </a:r>
            <a:endParaRPr lang="es-MX" b="1" i="1" dirty="0" smtClean="0">
              <a:solidFill>
                <a:srgbClr val="FF0000"/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2244437" y="3048001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9" name="8 Flecha derecha"/>
          <p:cNvSpPr/>
          <p:nvPr/>
        </p:nvSpPr>
        <p:spPr>
          <a:xfrm>
            <a:off x="4918447" y="2992577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0" name="9 Flecha derecha"/>
          <p:cNvSpPr/>
          <p:nvPr/>
        </p:nvSpPr>
        <p:spPr>
          <a:xfrm>
            <a:off x="2202864" y="3588318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1" name="10 Flecha derecha"/>
          <p:cNvSpPr/>
          <p:nvPr/>
        </p:nvSpPr>
        <p:spPr>
          <a:xfrm>
            <a:off x="4946149" y="3588320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>
          <a:xfrm>
            <a:off x="471045" y="4066308"/>
            <a:ext cx="8229600" cy="2223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Los verbos irregulares que en su raíz tienen una “</a:t>
            </a:r>
            <a:r>
              <a:rPr lang="es-MX" b="1" dirty="0" smtClean="0"/>
              <a:t>o</a:t>
            </a:r>
            <a:r>
              <a:rPr lang="es-MX" dirty="0" smtClean="0"/>
              <a:t>” al convertirlos en gerundio se cambia por “</a:t>
            </a:r>
            <a:r>
              <a:rPr lang="es-MX" b="1" dirty="0" smtClean="0">
                <a:solidFill>
                  <a:srgbClr val="FF0000"/>
                </a:solidFill>
              </a:rPr>
              <a:t>u</a:t>
            </a:r>
            <a:r>
              <a:rPr lang="es-MX" dirty="0" smtClean="0"/>
              <a:t>”. </a:t>
            </a:r>
            <a:endParaRPr lang="es-HN" dirty="0"/>
          </a:p>
        </p:txBody>
      </p:sp>
      <p:sp>
        <p:nvSpPr>
          <p:cNvPr id="19" name="2 Marcador de contenido"/>
          <p:cNvSpPr txBox="1">
            <a:spLocks/>
          </p:cNvSpPr>
          <p:nvPr/>
        </p:nvSpPr>
        <p:spPr>
          <a:xfrm>
            <a:off x="415638" y="2971799"/>
            <a:ext cx="2646218" cy="2514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Rep</a:t>
            </a:r>
            <a:r>
              <a:rPr lang="es-MX" b="1" u="sng" dirty="0" smtClean="0"/>
              <a:t>e</a:t>
            </a:r>
            <a:r>
              <a:rPr lang="es-MX" dirty="0" smtClean="0"/>
              <a:t>tir</a:t>
            </a:r>
          </a:p>
          <a:p>
            <a:pPr marL="0" indent="0">
              <a:buNone/>
            </a:pPr>
            <a:r>
              <a:rPr lang="es-MX" dirty="0" smtClean="0"/>
              <a:t>Pref</a:t>
            </a:r>
            <a:r>
              <a:rPr lang="es-MX" b="1" u="sng" dirty="0" smtClean="0"/>
              <a:t>e</a:t>
            </a:r>
            <a:r>
              <a:rPr lang="es-MX" dirty="0" smtClean="0"/>
              <a:t>rir</a:t>
            </a:r>
          </a:p>
        </p:txBody>
      </p:sp>
      <p:sp>
        <p:nvSpPr>
          <p:cNvPr id="20" name="19 Flecha derecha"/>
          <p:cNvSpPr/>
          <p:nvPr/>
        </p:nvSpPr>
        <p:spPr>
          <a:xfrm>
            <a:off x="2175149" y="5694273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21" name="20 Flecha derecha"/>
          <p:cNvSpPr/>
          <p:nvPr/>
        </p:nvSpPr>
        <p:spPr>
          <a:xfrm>
            <a:off x="2175149" y="6262328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22" name="2 Marcador de contenido"/>
          <p:cNvSpPr txBox="1">
            <a:spLocks/>
          </p:cNvSpPr>
          <p:nvPr/>
        </p:nvSpPr>
        <p:spPr>
          <a:xfrm>
            <a:off x="3325088" y="5396377"/>
            <a:ext cx="2646218" cy="2514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err="1" smtClean="0"/>
              <a:t>D</a:t>
            </a:r>
            <a:r>
              <a:rPr lang="es-MX" b="1" u="sng" dirty="0" err="1" smtClean="0"/>
              <a:t>o</a:t>
            </a:r>
            <a:r>
              <a:rPr lang="es-MX" dirty="0" err="1" smtClean="0"/>
              <a:t>rm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M</a:t>
            </a:r>
            <a:r>
              <a:rPr lang="es-MX" b="1" u="sng" dirty="0" smtClean="0"/>
              <a:t>o</a:t>
            </a:r>
            <a:r>
              <a:rPr lang="es-MX" dirty="0" smtClean="0"/>
              <a:t>r</a:t>
            </a:r>
          </a:p>
        </p:txBody>
      </p:sp>
      <p:sp>
        <p:nvSpPr>
          <p:cNvPr id="23" name="22 Flecha derecha"/>
          <p:cNvSpPr/>
          <p:nvPr/>
        </p:nvSpPr>
        <p:spPr>
          <a:xfrm>
            <a:off x="4959999" y="5625000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24" name="23 Flecha derecha"/>
          <p:cNvSpPr/>
          <p:nvPr/>
        </p:nvSpPr>
        <p:spPr>
          <a:xfrm>
            <a:off x="4959999" y="6179200"/>
            <a:ext cx="942109" cy="23552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25" name="2 Marcador de contenido"/>
          <p:cNvSpPr txBox="1">
            <a:spLocks/>
          </p:cNvSpPr>
          <p:nvPr/>
        </p:nvSpPr>
        <p:spPr>
          <a:xfrm>
            <a:off x="6220715" y="5437936"/>
            <a:ext cx="2923288" cy="2611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D</a:t>
            </a:r>
            <a:r>
              <a:rPr lang="es-MX" b="1" dirty="0" smtClean="0">
                <a:solidFill>
                  <a:srgbClr val="FF0000"/>
                </a:solidFill>
              </a:rPr>
              <a:t>u</a:t>
            </a:r>
            <a:r>
              <a:rPr lang="es-MX" dirty="0" smtClean="0"/>
              <a:t>rm</a:t>
            </a:r>
            <a:r>
              <a:rPr lang="es-MX" b="1" i="1" dirty="0" smtClean="0"/>
              <a:t>iendo</a:t>
            </a:r>
            <a:endParaRPr lang="es-MX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MX" dirty="0" smtClean="0"/>
              <a:t>M</a:t>
            </a:r>
            <a:r>
              <a:rPr lang="es-MX" b="1" dirty="0" smtClean="0">
                <a:solidFill>
                  <a:srgbClr val="FF0000"/>
                </a:solidFill>
              </a:rPr>
              <a:t>u</a:t>
            </a:r>
            <a:r>
              <a:rPr lang="es-MX" dirty="0" smtClean="0"/>
              <a:t>r</a:t>
            </a:r>
            <a:r>
              <a:rPr lang="es-MX" b="1" i="1" dirty="0" smtClean="0"/>
              <a:t>iendo</a:t>
            </a:r>
            <a:endParaRPr lang="es-MX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99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20" grpId="0" animBg="1"/>
      <p:bldP spid="21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313</Words>
  <Application>Microsoft Office PowerPoint</Application>
  <PresentationFormat>Presentación en pantalla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Gerundio</vt:lpstr>
      <vt:lpstr>Presentación de PowerPoint</vt:lpstr>
      <vt:lpstr>Agregar: ando</vt:lpstr>
      <vt:lpstr>Agregar: iendo</vt:lpstr>
      <vt:lpstr>Agregar: yendo</vt:lpstr>
      <vt:lpstr>Gerundios irregulares</vt:lpstr>
      <vt:lpstr>Gerundios irregulares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Gerundio</dc:title>
  <dc:creator>Usuario</dc:creator>
  <cp:lastModifiedBy>Usuario</cp:lastModifiedBy>
  <cp:revision>14</cp:revision>
  <dcterms:created xsi:type="dcterms:W3CDTF">2021-01-22T21:56:04Z</dcterms:created>
  <dcterms:modified xsi:type="dcterms:W3CDTF">2021-01-22T23:52:24Z</dcterms:modified>
</cp:coreProperties>
</file>