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74" r:id="rId3"/>
    <p:sldId id="275" r:id="rId4"/>
    <p:sldId id="276" r:id="rId5"/>
    <p:sldId id="257" r:id="rId6"/>
    <p:sldId id="261" r:id="rId7"/>
    <p:sldId id="262" r:id="rId8"/>
    <p:sldId id="277" r:id="rId9"/>
    <p:sldId id="278" r:id="rId10"/>
    <p:sldId id="280" r:id="rId11"/>
    <p:sldId id="281" r:id="rId12"/>
    <p:sldId id="282" r:id="rId13"/>
    <p:sldId id="258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84" r:id="rId26"/>
    <p:sldId id="283" r:id="rId27"/>
    <p:sldId id="260" r:id="rId28"/>
    <p:sldId id="285" r:id="rId29"/>
    <p:sldId id="287" r:id="rId30"/>
    <p:sldId id="290" r:id="rId31"/>
    <p:sldId id="288" r:id="rId32"/>
    <p:sldId id="291" r:id="rId33"/>
    <p:sldId id="286" r:id="rId34"/>
    <p:sldId id="259" r:id="rId35"/>
  </p:sldIdLst>
  <p:sldSz cx="9144000" cy="6858000" type="screen4x3"/>
  <p:notesSz cx="6858000" cy="9144000"/>
  <p:defaultTextStyle>
    <a:defPPr>
      <a:defRPr lang="es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FF"/>
    <a:srgbClr val="99FF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ED16C-395C-4460-9051-D204DCD46B50}" type="datetimeFigureOut">
              <a:rPr lang="es-HN" smtClean="0"/>
              <a:t>15/10/2020</a:t>
            </a:fld>
            <a:endParaRPr lang="es-HN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HN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B96E9-9F17-484A-9331-927926F8A8E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466258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B96E9-9F17-484A-9331-927926F8A8EF}" type="slidenum">
              <a:rPr lang="es-HN" smtClean="0"/>
              <a:t>10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061542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B96E9-9F17-484A-9331-927926F8A8EF}" type="slidenum">
              <a:rPr lang="es-HN" smtClean="0"/>
              <a:t>11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061542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B96E9-9F17-484A-9331-927926F8A8EF}" type="slidenum">
              <a:rPr lang="es-HN" smtClean="0"/>
              <a:t>12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061542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HN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79DF-9E5E-485E-8218-225FB5FC9C0F}" type="datetimeFigureOut">
              <a:rPr lang="es-HN" smtClean="0"/>
              <a:t>15/10/2020</a:t>
            </a:fld>
            <a:endParaRPr lang="es-HN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EF67-B751-4BD8-8A83-4741224B044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028520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79DF-9E5E-485E-8218-225FB5FC9C0F}" type="datetimeFigureOut">
              <a:rPr lang="es-HN" smtClean="0"/>
              <a:t>15/10/2020</a:t>
            </a:fld>
            <a:endParaRPr lang="es-HN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EF67-B751-4BD8-8A83-4741224B044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490406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79DF-9E5E-485E-8218-225FB5FC9C0F}" type="datetimeFigureOut">
              <a:rPr lang="es-HN" smtClean="0"/>
              <a:t>15/10/2020</a:t>
            </a:fld>
            <a:endParaRPr lang="es-HN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EF67-B751-4BD8-8A83-4741224B044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90552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79DF-9E5E-485E-8218-225FB5FC9C0F}" type="datetimeFigureOut">
              <a:rPr lang="es-HN" smtClean="0"/>
              <a:t>15/10/2020</a:t>
            </a:fld>
            <a:endParaRPr lang="es-HN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EF67-B751-4BD8-8A83-4741224B044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725340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79DF-9E5E-485E-8218-225FB5FC9C0F}" type="datetimeFigureOut">
              <a:rPr lang="es-HN" smtClean="0"/>
              <a:t>15/10/2020</a:t>
            </a:fld>
            <a:endParaRPr lang="es-HN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EF67-B751-4BD8-8A83-4741224B044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51841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79DF-9E5E-485E-8218-225FB5FC9C0F}" type="datetimeFigureOut">
              <a:rPr lang="es-HN" smtClean="0"/>
              <a:t>15/10/2020</a:t>
            </a:fld>
            <a:endParaRPr lang="es-HN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EF67-B751-4BD8-8A83-4741224B044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35705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79DF-9E5E-485E-8218-225FB5FC9C0F}" type="datetimeFigureOut">
              <a:rPr lang="es-HN" smtClean="0"/>
              <a:t>15/10/2020</a:t>
            </a:fld>
            <a:endParaRPr lang="es-HN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EF67-B751-4BD8-8A83-4741224B044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021342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79DF-9E5E-485E-8218-225FB5FC9C0F}" type="datetimeFigureOut">
              <a:rPr lang="es-HN" smtClean="0"/>
              <a:t>15/10/2020</a:t>
            </a:fld>
            <a:endParaRPr lang="es-HN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EF67-B751-4BD8-8A83-4741224B044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69448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79DF-9E5E-485E-8218-225FB5FC9C0F}" type="datetimeFigureOut">
              <a:rPr lang="es-HN" smtClean="0"/>
              <a:t>15/10/2020</a:t>
            </a:fld>
            <a:endParaRPr lang="es-HN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EF67-B751-4BD8-8A83-4741224B044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724477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79DF-9E5E-485E-8218-225FB5FC9C0F}" type="datetimeFigureOut">
              <a:rPr lang="es-HN" smtClean="0"/>
              <a:t>15/10/2020</a:t>
            </a:fld>
            <a:endParaRPr lang="es-HN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EF67-B751-4BD8-8A83-4741224B044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791836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HN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79DF-9E5E-485E-8218-225FB5FC9C0F}" type="datetimeFigureOut">
              <a:rPr lang="es-HN" smtClean="0"/>
              <a:t>15/10/2020</a:t>
            </a:fld>
            <a:endParaRPr lang="es-HN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EF67-B751-4BD8-8A83-4741224B044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16811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E79DF-9E5E-485E-8218-225FB5FC9C0F}" type="datetimeFigureOut">
              <a:rPr lang="es-HN" smtClean="0"/>
              <a:t>15/10/2020</a:t>
            </a:fld>
            <a:endParaRPr lang="es-HN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HN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DEF67-B751-4BD8-8A83-4741224B044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12193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9945"/>
            <a:ext cx="9119622" cy="565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55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816" y="762000"/>
            <a:ext cx="4846493" cy="265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217" y="3463636"/>
            <a:ext cx="2076129" cy="329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0" y="4544290"/>
            <a:ext cx="3565151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61999"/>
            <a:ext cx="3157037" cy="269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61" y="4684136"/>
            <a:ext cx="165735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468643" y="-207825"/>
            <a:ext cx="8229600" cy="1143000"/>
          </a:xfrm>
        </p:spPr>
        <p:txBody>
          <a:bodyPr/>
          <a:lstStyle/>
          <a:p>
            <a:r>
              <a:rPr lang="es-MX" b="1" dirty="0" smtClean="0"/>
              <a:t>Ejemplos - Dígrafos</a:t>
            </a:r>
            <a:endParaRPr lang="es-HN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5403271" y="0"/>
            <a:ext cx="3435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 smtClean="0"/>
              <a:t>QU</a:t>
            </a:r>
            <a:endParaRPr lang="es-HN" sz="44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414654" y="1039091"/>
            <a:ext cx="122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ORQUESTA</a:t>
            </a:r>
            <a:endParaRPr lang="es-HN" b="1" dirty="0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565563" y="5430983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MAQUILLAJE</a:t>
            </a:r>
            <a:endParaRPr lang="es-HN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098490" y="6276120"/>
            <a:ext cx="97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QUINTO</a:t>
            </a:r>
            <a:endParaRPr lang="es-HN" b="1" dirty="0">
              <a:solidFill>
                <a:schemeClr val="bg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258291" y="1066801"/>
            <a:ext cx="86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QUESO</a:t>
            </a:r>
            <a:endParaRPr lang="es-HN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7130107" y="5874328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MANIQUÍ</a:t>
            </a:r>
            <a:endParaRPr lang="es-HN" b="1" dirty="0"/>
          </a:p>
        </p:txBody>
      </p:sp>
    </p:spTree>
    <p:extLst>
      <p:ext uri="{BB962C8B-B14F-4D97-AF65-F5344CB8AC3E}">
        <p14:creationId xmlns:p14="http://schemas.microsoft.com/office/powerpoint/2010/main" val="265700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713" y="3602181"/>
            <a:ext cx="2555756" cy="31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3352801"/>
            <a:ext cx="4628173" cy="334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491" y="720437"/>
            <a:ext cx="3722254" cy="267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97923"/>
            <a:ext cx="4502726" cy="25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468643" y="-207825"/>
            <a:ext cx="8229600" cy="1143000"/>
          </a:xfrm>
        </p:spPr>
        <p:txBody>
          <a:bodyPr/>
          <a:lstStyle/>
          <a:p>
            <a:r>
              <a:rPr lang="es-MX" b="1" dirty="0" smtClean="0"/>
              <a:t>Ejemplos - Dígrafos</a:t>
            </a:r>
            <a:endParaRPr lang="es-HN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5403271" y="0"/>
            <a:ext cx="3435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 smtClean="0"/>
              <a:t>GU</a:t>
            </a:r>
            <a:endParaRPr lang="es-HN" sz="44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181600" y="2937164"/>
            <a:ext cx="1233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ESPAGUETI</a:t>
            </a:r>
            <a:endParaRPr lang="es-HN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928253" y="3491346"/>
            <a:ext cx="91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AGUILA</a:t>
            </a:r>
            <a:endParaRPr lang="es-HN" b="1" dirty="0">
              <a:solidFill>
                <a:schemeClr val="bg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816452" y="6276123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EXTINGUIDOR</a:t>
            </a:r>
            <a:endParaRPr lang="es-HN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96982" y="720437"/>
            <a:ext cx="115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JUGUETES</a:t>
            </a:r>
            <a:endParaRPr lang="es-HN" b="1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53" y="1579417"/>
            <a:ext cx="5352892" cy="368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2530398" y="1939637"/>
            <a:ext cx="1273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GUEPARDO</a:t>
            </a:r>
            <a:endParaRPr lang="es-HN" b="1" dirty="0"/>
          </a:p>
        </p:txBody>
      </p:sp>
    </p:spTree>
    <p:extLst>
      <p:ext uri="{BB962C8B-B14F-4D97-AF65-F5344CB8AC3E}">
        <p14:creationId xmlns:p14="http://schemas.microsoft.com/office/powerpoint/2010/main" val="230540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37" y="3696591"/>
            <a:ext cx="2474584" cy="314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8655"/>
            <a:ext cx="4248649" cy="261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637" y="3671455"/>
            <a:ext cx="2101363" cy="318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619558"/>
            <a:ext cx="4032539" cy="274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468643" y="-207825"/>
            <a:ext cx="8229600" cy="1143000"/>
          </a:xfrm>
        </p:spPr>
        <p:txBody>
          <a:bodyPr/>
          <a:lstStyle/>
          <a:p>
            <a:r>
              <a:rPr lang="es-MX" b="1" dirty="0" smtClean="0"/>
              <a:t>Ejemplos - Dígrafos</a:t>
            </a:r>
            <a:endParaRPr lang="es-HN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5403271" y="0"/>
            <a:ext cx="3435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 smtClean="0"/>
              <a:t>CH</a:t>
            </a:r>
            <a:endParaRPr lang="es-HN" sz="44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364178" y="369916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MOCHILA</a:t>
            </a:r>
            <a:endParaRPr lang="es-HN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07812" y="4142513"/>
            <a:ext cx="1228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CHIMENEA</a:t>
            </a:r>
            <a:endParaRPr lang="es-HN" b="1" dirty="0">
              <a:solidFill>
                <a:schemeClr val="bg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467615" y="5874341"/>
            <a:ext cx="107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CHALECO</a:t>
            </a:r>
            <a:endParaRPr lang="es-HN" b="1" dirty="0">
              <a:solidFill>
                <a:schemeClr val="bg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96982" y="720437"/>
            <a:ext cx="1328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CHOCOLATE</a:t>
            </a:r>
            <a:endParaRPr lang="es-HN" b="1" dirty="0">
              <a:solidFill>
                <a:schemeClr val="bg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530398" y="1939637"/>
            <a:ext cx="1273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GUEPARDO</a:t>
            </a:r>
            <a:endParaRPr lang="es-HN" b="1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05" y="665018"/>
            <a:ext cx="4838592" cy="269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5999014" y="1025234"/>
            <a:ext cx="771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LECHE</a:t>
            </a:r>
            <a:endParaRPr lang="es-HN" b="1" dirty="0"/>
          </a:p>
        </p:txBody>
      </p:sp>
    </p:spTree>
    <p:extLst>
      <p:ext uri="{BB962C8B-B14F-4D97-AF65-F5344CB8AC3E}">
        <p14:creationId xmlns:p14="http://schemas.microsoft.com/office/powerpoint/2010/main" val="364504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/>
              <a:t>Sonidos especiales</a:t>
            </a:r>
            <a:endParaRPr lang="es-HN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6123"/>
            <a:ext cx="6026727" cy="52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45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/>
              <a:t>Sonidos especiales</a:t>
            </a:r>
            <a:endParaRPr lang="es-HN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46" y="1153064"/>
            <a:ext cx="6248400" cy="5691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28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/>
              <a:t>Sonidos especiales</a:t>
            </a:r>
            <a:endParaRPr lang="es-HN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062"/>
            <a:ext cx="6580909" cy="567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26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/>
              <a:t>Sonidos especiales</a:t>
            </a:r>
            <a:endParaRPr lang="es-HN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45" y="1289520"/>
            <a:ext cx="5957455" cy="556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55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/>
              <a:t>Sonidos especiales</a:t>
            </a:r>
            <a:endParaRPr lang="es-HN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6097"/>
            <a:ext cx="6289964" cy="550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91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/>
              <a:t>Sonidos especiales</a:t>
            </a:r>
            <a:endParaRPr lang="es-HN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709" y="1214283"/>
            <a:ext cx="6068291" cy="564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o"/>
          <p:cNvSpPr/>
          <p:nvPr/>
        </p:nvSpPr>
        <p:spPr>
          <a:xfrm>
            <a:off x="3851564" y="4156364"/>
            <a:ext cx="4502727" cy="1288473"/>
          </a:xfrm>
          <a:prstGeom prst="frame">
            <a:avLst/>
          </a:prstGeom>
          <a:solidFill>
            <a:srgbClr val="66FFFF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18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/>
              <a:t>Sonidos especiales</a:t>
            </a:r>
            <a:endParaRPr lang="es-HN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28" y="1198245"/>
            <a:ext cx="6740177" cy="563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82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99655" y="0"/>
            <a:ext cx="7772400" cy="1470025"/>
          </a:xfrm>
        </p:spPr>
        <p:txBody>
          <a:bodyPr/>
          <a:lstStyle/>
          <a:p>
            <a:r>
              <a:rPr lang="es-MX" dirty="0" smtClean="0"/>
              <a:t>Conjugación de sílabas</a:t>
            </a:r>
            <a:endParaRPr lang="es-HN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65" y="1323542"/>
            <a:ext cx="896302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0" y="4430419"/>
            <a:ext cx="8982075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62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/>
              <a:t>Sonidos especiales</a:t>
            </a:r>
            <a:endParaRPr lang="es-HN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289" y="1533525"/>
            <a:ext cx="5619750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Marco"/>
          <p:cNvSpPr/>
          <p:nvPr/>
        </p:nvSpPr>
        <p:spPr>
          <a:xfrm>
            <a:off x="3241963" y="4267200"/>
            <a:ext cx="3505201" cy="1094505"/>
          </a:xfrm>
          <a:prstGeom prst="frame">
            <a:avLst/>
          </a:prstGeom>
          <a:solidFill>
            <a:srgbClr val="66FFFF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19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/>
              <a:t>Sonidos especiales</a:t>
            </a:r>
            <a:endParaRPr lang="es-HN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411" y="1260765"/>
            <a:ext cx="6169590" cy="5494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96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2958"/>
            <a:ext cx="8229600" cy="1143000"/>
          </a:xfrm>
        </p:spPr>
        <p:txBody>
          <a:bodyPr/>
          <a:lstStyle/>
          <a:p>
            <a:r>
              <a:rPr lang="es-MX" b="1" dirty="0" smtClean="0"/>
              <a:t>Sonidos especiales</a:t>
            </a:r>
            <a:endParaRPr lang="es-HN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609"/>
            <a:ext cx="6497782" cy="576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2958"/>
            <a:ext cx="8229600" cy="1143000"/>
          </a:xfrm>
        </p:spPr>
        <p:txBody>
          <a:bodyPr/>
          <a:lstStyle/>
          <a:p>
            <a:r>
              <a:rPr lang="es-MX" b="1" dirty="0" smtClean="0"/>
              <a:t>Sonidos especiales</a:t>
            </a:r>
            <a:endParaRPr lang="es-HN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907" y="1634837"/>
            <a:ext cx="7357093" cy="522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93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2958"/>
            <a:ext cx="8229600" cy="1143000"/>
          </a:xfrm>
        </p:spPr>
        <p:txBody>
          <a:bodyPr/>
          <a:lstStyle/>
          <a:p>
            <a:r>
              <a:rPr lang="es-MX" b="1" dirty="0" smtClean="0"/>
              <a:t>Sonidos especiales</a:t>
            </a:r>
            <a:endParaRPr lang="es-HN" b="1" dirty="0"/>
          </a:p>
        </p:txBody>
      </p:sp>
      <p:sp>
        <p:nvSpPr>
          <p:cNvPr id="3" name="2 Rectángulo"/>
          <p:cNvSpPr/>
          <p:nvPr/>
        </p:nvSpPr>
        <p:spPr>
          <a:xfrm>
            <a:off x="346364" y="1249372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3200" dirty="0" smtClean="0">
                <a:solidFill>
                  <a:schemeClr val="tx2"/>
                </a:solidFill>
              </a:rPr>
              <a:t>La </a:t>
            </a:r>
            <a:r>
              <a:rPr lang="es-MX" sz="3200" dirty="0">
                <a:solidFill>
                  <a:schemeClr val="tx2"/>
                </a:solidFill>
              </a:rPr>
              <a:t>letra “Z” tiene una pronunciación diferente en España en comparación con América Latina, donde suena muy similar o igual a la letra “S”.</a:t>
            </a:r>
            <a:endParaRPr lang="es-HN" sz="3200" dirty="0">
              <a:solidFill>
                <a:schemeClr val="tx2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572000" y="4303455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Tx/>
              <a:buChar char="-"/>
            </a:pPr>
            <a:r>
              <a:rPr lang="es-MX" sz="3200" dirty="0" smtClean="0">
                <a:solidFill>
                  <a:schemeClr val="tx2"/>
                </a:solidFill>
              </a:rPr>
              <a:t>Zapato</a:t>
            </a:r>
          </a:p>
          <a:p>
            <a:pPr marL="457200" indent="-457200">
              <a:buFontTx/>
              <a:buChar char="-"/>
            </a:pPr>
            <a:r>
              <a:rPr lang="es-MX" sz="3200" dirty="0" smtClean="0">
                <a:solidFill>
                  <a:schemeClr val="tx2"/>
                </a:solidFill>
              </a:rPr>
              <a:t>Zanahoria</a:t>
            </a:r>
          </a:p>
          <a:p>
            <a:pPr marL="457200" indent="-457200">
              <a:buFontTx/>
              <a:buChar char="-"/>
            </a:pPr>
            <a:r>
              <a:rPr lang="es-MX" sz="3200" dirty="0" smtClean="0">
                <a:solidFill>
                  <a:schemeClr val="tx2"/>
                </a:solidFill>
              </a:rPr>
              <a:t>Zacate</a:t>
            </a:r>
          </a:p>
          <a:p>
            <a:pPr marL="457200" indent="-457200">
              <a:buFontTx/>
              <a:buChar char="-"/>
            </a:pPr>
            <a:r>
              <a:rPr lang="es-MX" sz="3200" dirty="0" smtClean="0">
                <a:solidFill>
                  <a:schemeClr val="tx2"/>
                </a:solidFill>
              </a:rPr>
              <a:t>Zafiro</a:t>
            </a:r>
          </a:p>
          <a:p>
            <a:pPr marL="457200" indent="-457200">
              <a:buFontTx/>
              <a:buChar char="-"/>
            </a:pPr>
            <a:r>
              <a:rPr lang="es-MX" sz="3200" dirty="0" smtClean="0">
                <a:solidFill>
                  <a:schemeClr val="tx2"/>
                </a:solidFill>
              </a:rPr>
              <a:t>Zorro</a:t>
            </a:r>
            <a:endParaRPr lang="es-HN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4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2548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6600" dirty="0" smtClean="0">
                <a:solidFill>
                  <a:schemeClr val="tx2"/>
                </a:solidFill>
              </a:rPr>
              <a:t>EJERCICIO: Deletrear</a:t>
            </a:r>
            <a:endParaRPr lang="es-HN" sz="6600" dirty="0">
              <a:solidFill>
                <a:schemeClr val="tx2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96982" y="969818"/>
            <a:ext cx="8950036" cy="57634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75972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2958"/>
            <a:ext cx="8229600" cy="1143000"/>
          </a:xfrm>
        </p:spPr>
        <p:txBody>
          <a:bodyPr/>
          <a:lstStyle/>
          <a:p>
            <a:r>
              <a:rPr lang="es-MX" b="1" dirty="0" smtClean="0"/>
              <a:t>Diéresis</a:t>
            </a:r>
            <a:endParaRPr lang="es-HN" b="1" dirty="0"/>
          </a:p>
        </p:txBody>
      </p:sp>
      <p:sp>
        <p:nvSpPr>
          <p:cNvPr id="3" name="2 Rectángulo"/>
          <p:cNvSpPr/>
          <p:nvPr/>
        </p:nvSpPr>
        <p:spPr>
          <a:xfrm>
            <a:off x="346364" y="1249372"/>
            <a:ext cx="4572000" cy="3046988"/>
          </a:xfrm>
          <a:prstGeom prst="rect">
            <a:avLst/>
          </a:prstGeom>
          <a:solidFill>
            <a:srgbClr val="99FFCC"/>
          </a:solidFill>
        </p:spPr>
        <p:txBody>
          <a:bodyPr>
            <a:spAutoFit/>
          </a:bodyPr>
          <a:lstStyle/>
          <a:p>
            <a:r>
              <a:rPr lang="es-MX" sz="3200" b="1" dirty="0" smtClean="0"/>
              <a:t>La </a:t>
            </a:r>
            <a:r>
              <a:rPr lang="es-MX" sz="3200" b="1" dirty="0"/>
              <a:t>diéresis es el signo ortográfico (¨) que se sitúa sobre la </a:t>
            </a:r>
            <a:r>
              <a:rPr lang="es-MX" sz="3200" b="1" i="1" dirty="0"/>
              <a:t>u</a:t>
            </a:r>
            <a:r>
              <a:rPr lang="es-MX" sz="3200" b="1" dirty="0"/>
              <a:t> en las sílabas gue, gui, para indicar que dicha vocal debe </a:t>
            </a:r>
            <a:r>
              <a:rPr lang="es-MX" sz="3200" b="1" dirty="0" smtClean="0"/>
              <a:t>pronunciarse.</a:t>
            </a:r>
            <a:endParaRPr lang="es-HN" sz="3200" dirty="0">
              <a:solidFill>
                <a:schemeClr val="tx2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918364" y="3588327"/>
            <a:ext cx="4225636" cy="304698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MX" sz="3200" dirty="0" smtClean="0">
                <a:solidFill>
                  <a:schemeClr val="tx2"/>
                </a:solidFill>
              </a:rPr>
              <a:t>Cigüeña</a:t>
            </a:r>
          </a:p>
          <a:p>
            <a:pPr marL="457200" indent="-457200">
              <a:buFontTx/>
              <a:buChar char="-"/>
            </a:pPr>
            <a:r>
              <a:rPr lang="es-MX" sz="3200" dirty="0" smtClean="0">
                <a:solidFill>
                  <a:schemeClr val="tx2"/>
                </a:solidFill>
              </a:rPr>
              <a:t>Pingüino</a:t>
            </a:r>
          </a:p>
          <a:p>
            <a:pPr marL="457200" indent="-457200">
              <a:buFontTx/>
              <a:buChar char="-"/>
            </a:pPr>
            <a:r>
              <a:rPr lang="es-MX" sz="3200" dirty="0" smtClean="0">
                <a:solidFill>
                  <a:schemeClr val="tx2"/>
                </a:solidFill>
              </a:rPr>
              <a:t>Ambigüedad</a:t>
            </a:r>
          </a:p>
          <a:p>
            <a:pPr marL="457200" indent="-457200">
              <a:buFontTx/>
              <a:buChar char="-"/>
            </a:pPr>
            <a:r>
              <a:rPr lang="es-MX" sz="3200" dirty="0" smtClean="0">
                <a:solidFill>
                  <a:schemeClr val="tx2"/>
                </a:solidFill>
              </a:rPr>
              <a:t>Antigüedad</a:t>
            </a:r>
          </a:p>
          <a:p>
            <a:pPr marL="457200" indent="-457200">
              <a:buFontTx/>
              <a:buChar char="-"/>
            </a:pPr>
            <a:r>
              <a:rPr lang="es-MX" sz="3200" dirty="0" smtClean="0">
                <a:solidFill>
                  <a:schemeClr val="tx2"/>
                </a:solidFill>
              </a:rPr>
              <a:t>Bilingüe</a:t>
            </a:r>
          </a:p>
          <a:p>
            <a:pPr marL="457200" indent="-457200">
              <a:buFontTx/>
              <a:buChar char="-"/>
            </a:pPr>
            <a:r>
              <a:rPr lang="es-MX" sz="3200" dirty="0" smtClean="0">
                <a:solidFill>
                  <a:schemeClr val="tx2"/>
                </a:solidFill>
              </a:rPr>
              <a:t>Lingüistica</a:t>
            </a:r>
            <a:endParaRPr lang="es-HN" sz="3200" dirty="0">
              <a:solidFill>
                <a:schemeClr val="tx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379" y="98281"/>
            <a:ext cx="3047494" cy="293586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24691" y="2521527"/>
            <a:ext cx="9019309" cy="304698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9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EJERCICIO:</a:t>
            </a:r>
          </a:p>
          <a:p>
            <a:pPr algn="ctr"/>
            <a:r>
              <a:rPr lang="es-ES" sz="9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tRABALENGUAS</a:t>
            </a:r>
            <a:endParaRPr lang="es-ES" sz="9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583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995058" y="0"/>
            <a:ext cx="8229600" cy="1143000"/>
          </a:xfrm>
        </p:spPr>
        <p:txBody>
          <a:bodyPr/>
          <a:lstStyle/>
          <a:p>
            <a:r>
              <a:rPr lang="es-MX" b="1" dirty="0" smtClean="0"/>
              <a:t>Sílabas inversas</a:t>
            </a:r>
            <a:endParaRPr lang="es-HN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12" y="1301457"/>
            <a:ext cx="3919104" cy="528868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494" y="1316181"/>
            <a:ext cx="3913784" cy="527832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322618" y="9944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/>
              <a:t>Las </a:t>
            </a:r>
            <a:r>
              <a:rPr lang="es-MX" b="1" dirty="0"/>
              <a:t>Sílabas Inversas</a:t>
            </a:r>
            <a:r>
              <a:rPr lang="es-MX" dirty="0"/>
              <a:t> son aquellas en las que la vocal está y se pronuncia por delante de la consonante</a:t>
            </a:r>
            <a:r>
              <a:rPr lang="es-MX" dirty="0" smtClean="0"/>
              <a:t>. </a:t>
            </a:r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399516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899" y="139845"/>
            <a:ext cx="2887373" cy="207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017822" y="2133596"/>
            <a:ext cx="833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/>
              <a:t>mi</a:t>
            </a:r>
            <a:r>
              <a:rPr lang="es-MX" sz="2800" b="1" dirty="0" smtClean="0">
                <a:solidFill>
                  <a:srgbClr val="FF0000"/>
                </a:solidFill>
              </a:rPr>
              <a:t>el</a:t>
            </a:r>
            <a:endParaRPr lang="es-HN" sz="2800" b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97" y="3328984"/>
            <a:ext cx="2818967" cy="277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6899568" y="5985159"/>
            <a:ext cx="1042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/>
              <a:t>p</a:t>
            </a:r>
            <a:r>
              <a:rPr lang="es-MX" sz="2800" b="1" dirty="0" smtClean="0">
                <a:solidFill>
                  <a:srgbClr val="FF0000"/>
                </a:solidFill>
              </a:rPr>
              <a:t>ul</a:t>
            </a:r>
            <a:r>
              <a:rPr lang="es-MX" sz="2800" b="1" dirty="0" smtClean="0"/>
              <a:t>po</a:t>
            </a:r>
            <a:endParaRPr lang="es-HN" sz="28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72" y="3359192"/>
            <a:ext cx="4370676" cy="231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1524004" y="5486394"/>
            <a:ext cx="1675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</a:rPr>
              <a:t>al</a:t>
            </a:r>
            <a:r>
              <a:rPr lang="es-MX" sz="2800" b="1" dirty="0" smtClean="0"/>
              <a:t>mohada</a:t>
            </a:r>
            <a:endParaRPr lang="es-HN" sz="28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37" y="161059"/>
            <a:ext cx="2699913" cy="184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7024258" y="1911923"/>
            <a:ext cx="1238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/>
              <a:t>carac</a:t>
            </a:r>
            <a:r>
              <a:rPr lang="es-MX" sz="2800" b="1" dirty="0" smtClean="0">
                <a:solidFill>
                  <a:srgbClr val="FF0000"/>
                </a:solidFill>
              </a:rPr>
              <a:t>ol</a:t>
            </a:r>
            <a:endParaRPr lang="es-HN" sz="2800" b="1" dirty="0">
              <a:solidFill>
                <a:srgbClr val="FF0000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41" y="200891"/>
            <a:ext cx="2336011" cy="276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900549" y="2812468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/>
              <a:t>barr</a:t>
            </a:r>
            <a:r>
              <a:rPr lang="es-MX" sz="2800" b="1" dirty="0" smtClean="0">
                <a:solidFill>
                  <a:srgbClr val="FF0000"/>
                </a:solidFill>
              </a:rPr>
              <a:t>il</a:t>
            </a:r>
            <a:endParaRPr lang="es-H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08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07673" cy="251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49373" y="2396833"/>
            <a:ext cx="1804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</a:rPr>
              <a:t>as</a:t>
            </a:r>
            <a:r>
              <a:rPr lang="es-MX" sz="2800" b="1" dirty="0" smtClean="0"/>
              <a:t>tronauta</a:t>
            </a:r>
            <a:endParaRPr lang="es-HN" sz="28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337" y="3422072"/>
            <a:ext cx="2476663" cy="3160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7287486" y="6262250"/>
            <a:ext cx="1402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</a:rPr>
              <a:t>es</a:t>
            </a:r>
            <a:r>
              <a:rPr lang="es-MX" sz="2800" b="1" dirty="0" smtClean="0"/>
              <a:t>calera</a:t>
            </a:r>
            <a:endParaRPr lang="es-HN" sz="2800" b="1" dirty="0">
              <a:solidFill>
                <a:srgbClr val="FF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00" y="2175164"/>
            <a:ext cx="2790990" cy="245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4114804" y="4516577"/>
            <a:ext cx="681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</a:rPr>
              <a:t>is</a:t>
            </a:r>
            <a:r>
              <a:rPr lang="es-MX" sz="2800" b="1" dirty="0" smtClean="0"/>
              <a:t>la</a:t>
            </a:r>
            <a:endParaRPr lang="es-HN" sz="28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858005" y="1953486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/>
              <a:t>b</a:t>
            </a:r>
            <a:r>
              <a:rPr lang="es-MX" sz="2800" b="1" dirty="0" smtClean="0">
                <a:solidFill>
                  <a:srgbClr val="FF0000"/>
                </a:solidFill>
              </a:rPr>
              <a:t>os</a:t>
            </a:r>
            <a:r>
              <a:rPr lang="es-MX" sz="2800" b="1" dirty="0" smtClean="0"/>
              <a:t>que</a:t>
            </a:r>
            <a:endParaRPr lang="es-HN" sz="2800" b="1" dirty="0">
              <a:solidFill>
                <a:srgbClr val="FF00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608" y="0"/>
            <a:ext cx="3396409" cy="209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06744"/>
            <a:ext cx="3532908" cy="215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332513" y="4225634"/>
            <a:ext cx="712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/>
              <a:t>b</a:t>
            </a:r>
            <a:r>
              <a:rPr lang="es-MX" sz="2800" b="1" dirty="0" smtClean="0">
                <a:solidFill>
                  <a:srgbClr val="FF0000"/>
                </a:solidFill>
              </a:rPr>
              <a:t>us</a:t>
            </a:r>
            <a:endParaRPr lang="es-H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83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99655" y="0"/>
            <a:ext cx="7772400" cy="1470025"/>
          </a:xfrm>
        </p:spPr>
        <p:txBody>
          <a:bodyPr/>
          <a:lstStyle/>
          <a:p>
            <a:r>
              <a:rPr lang="es-MX" dirty="0" smtClean="0"/>
              <a:t>Conjugación de sílabas</a:t>
            </a:r>
            <a:endParaRPr lang="es-HN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18" y="1234786"/>
            <a:ext cx="882967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17" y="3996171"/>
            <a:ext cx="882967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39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618" y="3209854"/>
            <a:ext cx="2535382" cy="317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7426040" y="6276106"/>
            <a:ext cx="1122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/>
              <a:t>Eg</a:t>
            </a:r>
            <a:r>
              <a:rPr lang="es-MX" sz="2800" b="1" dirty="0" smtClean="0">
                <a:solidFill>
                  <a:srgbClr val="FF0000"/>
                </a:solidFill>
              </a:rPr>
              <a:t>ip</a:t>
            </a:r>
            <a:r>
              <a:rPr lang="es-MX" sz="2800" b="1" dirty="0" smtClean="0"/>
              <a:t>to</a:t>
            </a:r>
            <a:endParaRPr lang="es-HN" sz="28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45132" y="2452255"/>
            <a:ext cx="1157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</a:rPr>
              <a:t>Óp</a:t>
            </a:r>
            <a:r>
              <a:rPr lang="es-MX" sz="2800" b="1" dirty="0" smtClean="0"/>
              <a:t>tica</a:t>
            </a:r>
            <a:endParaRPr lang="es-HN" sz="2800" b="1" dirty="0">
              <a:solidFill>
                <a:srgbClr val="FF0000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50327"/>
            <a:ext cx="3274138" cy="250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24695" y="4003959"/>
            <a:ext cx="1825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/>
              <a:t>H</a:t>
            </a:r>
            <a:r>
              <a:rPr lang="es-MX" sz="2800" b="1" dirty="0" smtClean="0">
                <a:solidFill>
                  <a:srgbClr val="FF0000"/>
                </a:solidFill>
              </a:rPr>
              <a:t>ep</a:t>
            </a:r>
            <a:r>
              <a:rPr lang="es-MX" sz="2800" b="1" dirty="0" smtClean="0"/>
              <a:t>tágono</a:t>
            </a:r>
            <a:endParaRPr lang="es-HN" sz="2800" b="1" dirty="0">
              <a:solidFill>
                <a:srgbClr val="FF0000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95" y="0"/>
            <a:ext cx="3713451" cy="248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326" y="69273"/>
            <a:ext cx="4028721" cy="247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6109859" y="2438401"/>
            <a:ext cx="1832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/>
              <a:t>Corr</a:t>
            </a:r>
            <a:r>
              <a:rPr lang="es-MX" sz="2800" b="1" dirty="0" smtClean="0">
                <a:solidFill>
                  <a:srgbClr val="FF0000"/>
                </a:solidFill>
              </a:rPr>
              <a:t>up</a:t>
            </a:r>
            <a:r>
              <a:rPr lang="es-MX" sz="2800" b="1" dirty="0" smtClean="0"/>
              <a:t>ción</a:t>
            </a:r>
            <a:endParaRPr lang="es-HN" sz="2800" b="1" dirty="0">
              <a:solidFill>
                <a:srgbClr val="FF0000"/>
              </a:solidFill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145" y="2569960"/>
            <a:ext cx="3001832" cy="287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3477480" y="5403272"/>
            <a:ext cx="2319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</a:rPr>
              <a:t>Ap</a:t>
            </a:r>
            <a:r>
              <a:rPr lang="es-MX" sz="2800" b="1" dirty="0" smtClean="0"/>
              <a:t>artamentos</a:t>
            </a:r>
            <a:endParaRPr lang="es-H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0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4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578" y="0"/>
            <a:ext cx="2896421" cy="207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197934" y="4571997"/>
            <a:ext cx="990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</a:rPr>
              <a:t>án</a:t>
            </a:r>
            <a:r>
              <a:rPr lang="es-MX" sz="2800" b="1" dirty="0" smtClean="0"/>
              <a:t>gel</a:t>
            </a:r>
            <a:endParaRPr lang="es-HN" sz="2800" b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145" y="1887839"/>
            <a:ext cx="2454852" cy="278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2505"/>
            <a:ext cx="35814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24690" y="3976247"/>
            <a:ext cx="1412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</a:rPr>
              <a:t>in</a:t>
            </a:r>
            <a:r>
              <a:rPr lang="es-MX" sz="2800" b="1" dirty="0" smtClean="0"/>
              <a:t>vierno</a:t>
            </a:r>
            <a:endParaRPr lang="es-HN" sz="2800" b="1" dirty="0">
              <a:solidFill>
                <a:srgbClr val="FF000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241964" cy="185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71054" y="1745665"/>
            <a:ext cx="8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/>
              <a:t>le</a:t>
            </a:r>
            <a:r>
              <a:rPr lang="es-MX" sz="2800" b="1" dirty="0" smtClean="0">
                <a:solidFill>
                  <a:srgbClr val="FF0000"/>
                </a:solidFill>
              </a:rPr>
              <a:t>ón</a:t>
            </a:r>
            <a:endParaRPr lang="es-HN" sz="2800" b="1" dirty="0">
              <a:solidFill>
                <a:srgbClr val="FF0000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0" y="2743190"/>
            <a:ext cx="2868820" cy="383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7024261" y="6220700"/>
            <a:ext cx="1457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</a:rPr>
              <a:t>en</a:t>
            </a:r>
            <a:r>
              <a:rPr lang="es-MX" sz="2800" b="1" dirty="0" smtClean="0"/>
              <a:t>fermo</a:t>
            </a:r>
            <a:endParaRPr lang="es-HN" sz="28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899571" y="1925791"/>
            <a:ext cx="1615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</a:rPr>
              <a:t>un</a:t>
            </a:r>
            <a:r>
              <a:rPr lang="es-MX" sz="2800" b="1" dirty="0" smtClean="0"/>
              <a:t>g</a:t>
            </a:r>
            <a:r>
              <a:rPr lang="es-MX" sz="2800" b="1" dirty="0"/>
              <a:t>ü</a:t>
            </a:r>
            <a:r>
              <a:rPr lang="es-MX" sz="2800" b="1" dirty="0" smtClean="0"/>
              <a:t>ento</a:t>
            </a:r>
            <a:endParaRPr lang="es-H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1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07" y="3222047"/>
            <a:ext cx="388620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29505" y="2812461"/>
            <a:ext cx="1914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</a:rPr>
              <a:t>am</a:t>
            </a:r>
            <a:r>
              <a:rPr lang="es-MX" sz="2800" b="1" dirty="0" smtClean="0"/>
              <a:t>bulancia</a:t>
            </a:r>
            <a:endParaRPr lang="es-HN" sz="28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9087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4363"/>
            <a:ext cx="3086733" cy="307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54206" y="6248390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</a:rPr>
              <a:t>em</a:t>
            </a:r>
            <a:r>
              <a:rPr lang="es-MX" sz="2800" b="1" dirty="0" smtClean="0"/>
              <a:t>budo</a:t>
            </a:r>
            <a:endParaRPr lang="es-HN" sz="28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740751" y="6248393"/>
            <a:ext cx="1695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</a:rPr>
              <a:t>im</a:t>
            </a:r>
            <a:r>
              <a:rPr lang="es-MX" sz="2800" b="1" dirty="0" smtClean="0"/>
              <a:t>presora</a:t>
            </a:r>
            <a:endParaRPr lang="es-HN" sz="2800" b="1" dirty="0">
              <a:solidFill>
                <a:srgbClr val="FF0000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074" y="124691"/>
            <a:ext cx="4475451" cy="250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4599723" y="2563079"/>
            <a:ext cx="1560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/>
              <a:t>B</a:t>
            </a:r>
            <a:r>
              <a:rPr lang="es-MX" sz="2800" b="1" dirty="0" smtClean="0">
                <a:solidFill>
                  <a:srgbClr val="FF0000"/>
                </a:solidFill>
              </a:rPr>
              <a:t>om</a:t>
            </a:r>
            <a:r>
              <a:rPr lang="es-MX" sz="2800" b="1" dirty="0" smtClean="0"/>
              <a:t>bero</a:t>
            </a:r>
            <a:endParaRPr lang="es-HN" sz="2800" b="1" dirty="0">
              <a:solidFill>
                <a:srgbClr val="FF0000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886" y="2705534"/>
            <a:ext cx="22479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7010428" y="5638791"/>
            <a:ext cx="1526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</a:rPr>
              <a:t>Um</a:t>
            </a:r>
            <a:r>
              <a:rPr lang="es-MX" sz="2800" b="1" dirty="0" smtClean="0"/>
              <a:t>berto</a:t>
            </a:r>
            <a:endParaRPr lang="es-H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1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6" y="191366"/>
            <a:ext cx="2957947" cy="216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12618" y="2299854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</a:rPr>
              <a:t>ár</a:t>
            </a:r>
            <a:r>
              <a:rPr lang="es-MX" sz="2800" b="1" dirty="0" smtClean="0"/>
              <a:t>bol</a:t>
            </a:r>
            <a:endParaRPr lang="es-HN" sz="28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723" y="234654"/>
            <a:ext cx="2721792" cy="212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948545" y="2244431"/>
            <a:ext cx="95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/>
              <a:t>p</a:t>
            </a:r>
            <a:r>
              <a:rPr lang="es-MX" sz="2800" b="1" dirty="0" smtClean="0">
                <a:solidFill>
                  <a:srgbClr val="FF0000"/>
                </a:solidFill>
              </a:rPr>
              <a:t>er</a:t>
            </a:r>
            <a:r>
              <a:rPr lang="es-MX" sz="2800" b="1" dirty="0" smtClean="0"/>
              <a:t>la</a:t>
            </a:r>
            <a:endParaRPr lang="es-HN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3963"/>
            <a:ext cx="3336619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01782" y="6234545"/>
            <a:ext cx="1452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/>
              <a:t>H</a:t>
            </a:r>
            <a:r>
              <a:rPr lang="es-MX" sz="2800" b="1" dirty="0" smtClean="0">
                <a:solidFill>
                  <a:srgbClr val="FF0000"/>
                </a:solidFill>
              </a:rPr>
              <a:t>or</a:t>
            </a:r>
            <a:r>
              <a:rPr lang="es-MX" sz="2800" b="1" dirty="0" smtClean="0"/>
              <a:t>miga</a:t>
            </a:r>
            <a:endParaRPr lang="es-HN" sz="28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242" y="3661730"/>
            <a:ext cx="2780867" cy="274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4322633" y="6279360"/>
            <a:ext cx="917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</a:rPr>
              <a:t>Ur</a:t>
            </a:r>
            <a:r>
              <a:rPr lang="es-MX" sz="2800" b="1" dirty="0" smtClean="0"/>
              <a:t>na</a:t>
            </a:r>
            <a:endParaRPr lang="es-HN" sz="2800" b="1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63" y="1842655"/>
            <a:ext cx="2666819" cy="262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7162799" y="4350322"/>
            <a:ext cx="780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err="1" smtClean="0"/>
              <a:t>Re</a:t>
            </a:r>
            <a:r>
              <a:rPr lang="es-MX" sz="2800" b="1" dirty="0" err="1" smtClean="0">
                <a:solidFill>
                  <a:srgbClr val="FF0000"/>
                </a:solidFill>
              </a:rPr>
              <a:t>ir</a:t>
            </a:r>
            <a:endParaRPr lang="es-HN" sz="2800" b="1" dirty="0"/>
          </a:p>
        </p:txBody>
      </p:sp>
    </p:spTree>
    <p:extLst>
      <p:ext uri="{BB962C8B-B14F-4D97-AF65-F5344CB8AC3E}">
        <p14:creationId xmlns:p14="http://schemas.microsoft.com/office/powerpoint/2010/main" val="81386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08" y="2037482"/>
            <a:ext cx="3960234" cy="4700343"/>
          </a:xfrm>
          <a:prstGeom prst="rect">
            <a:avLst/>
          </a:prstGeom>
          <a:noFill/>
          <a:ln w="666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18329" y="0"/>
            <a:ext cx="36486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000" b="1" dirty="0"/>
              <a:t>Sílabas </a:t>
            </a:r>
            <a:r>
              <a:rPr lang="es-MX" sz="4000" b="1" dirty="0" smtClean="0"/>
              <a:t>trabadas</a:t>
            </a:r>
            <a:endParaRPr lang="es-HN" sz="4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800" y="2054799"/>
            <a:ext cx="3877540" cy="4658084"/>
          </a:xfrm>
          <a:prstGeom prst="rect">
            <a:avLst/>
          </a:prstGeom>
          <a:noFill/>
          <a:ln w="666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35527" y="651165"/>
            <a:ext cx="85621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- Son</a:t>
            </a:r>
            <a:r>
              <a:rPr lang="es-MX" dirty="0"/>
              <a:t> </a:t>
            </a:r>
            <a:r>
              <a:rPr lang="es-MX" b="1" dirty="0"/>
              <a:t>sílabas</a:t>
            </a:r>
            <a:r>
              <a:rPr lang="es-MX" dirty="0"/>
              <a:t> en la que se encuentran dos consonantes seguidas y una </a:t>
            </a:r>
            <a:r>
              <a:rPr lang="es-MX" dirty="0" smtClean="0"/>
              <a:t>vocal.</a:t>
            </a:r>
          </a:p>
          <a:p>
            <a:r>
              <a:rPr lang="es-MX" dirty="0" smtClean="0"/>
              <a:t>- En algunas palabras las sílabas  trabadas pueden </a:t>
            </a:r>
            <a:r>
              <a:rPr lang="es-MX" dirty="0"/>
              <a:t>encontrarse al inicio de la palabra o al centro</a:t>
            </a:r>
            <a:r>
              <a:rPr lang="es-MX" dirty="0" smtClean="0"/>
              <a:t>.</a:t>
            </a:r>
          </a:p>
          <a:p>
            <a:r>
              <a:rPr lang="es-MX" dirty="0" smtClean="0"/>
              <a:t>- Se pueden combinar consonantes con dos letras: L y R.</a:t>
            </a:r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172151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99655" y="0"/>
            <a:ext cx="7772400" cy="1470025"/>
          </a:xfrm>
        </p:spPr>
        <p:txBody>
          <a:bodyPr/>
          <a:lstStyle/>
          <a:p>
            <a:r>
              <a:rPr lang="es-MX" dirty="0" smtClean="0"/>
              <a:t>Conjugación de sílabas</a:t>
            </a:r>
            <a:endParaRPr lang="es-HN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198418"/>
            <a:ext cx="87915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75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468643" y="-207825"/>
            <a:ext cx="8229600" cy="1143000"/>
          </a:xfrm>
        </p:spPr>
        <p:txBody>
          <a:bodyPr/>
          <a:lstStyle/>
          <a:p>
            <a:r>
              <a:rPr lang="es-MX" b="1" dirty="0" smtClean="0"/>
              <a:t>Dígrafos</a:t>
            </a:r>
            <a:endParaRPr lang="es-HN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576"/>
            <a:ext cx="5676900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42" y="4585854"/>
            <a:ext cx="4197157" cy="227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20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468643" y="-207825"/>
            <a:ext cx="8229600" cy="1143000"/>
          </a:xfrm>
        </p:spPr>
        <p:txBody>
          <a:bodyPr/>
          <a:lstStyle/>
          <a:p>
            <a:r>
              <a:rPr lang="es-MX" b="1" dirty="0" smtClean="0"/>
              <a:t>Dígrafos</a:t>
            </a:r>
            <a:endParaRPr lang="es-HN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850"/>
            <a:ext cx="49053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0519"/>
            <a:ext cx="5056909" cy="192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77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56" y="119495"/>
            <a:ext cx="4657725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468643" y="-207825"/>
            <a:ext cx="8229600" cy="1143000"/>
          </a:xfrm>
        </p:spPr>
        <p:txBody>
          <a:bodyPr/>
          <a:lstStyle/>
          <a:p>
            <a:r>
              <a:rPr lang="es-MX" b="1" dirty="0" smtClean="0"/>
              <a:t>Dígrafos</a:t>
            </a:r>
            <a:endParaRPr lang="es-HN" b="1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4989"/>
            <a:ext cx="52768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8377"/>
            <a:ext cx="549592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916" y="1168978"/>
            <a:ext cx="264795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494155" y="4544291"/>
            <a:ext cx="3649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/>
              <a:t>Ejercicio:</a:t>
            </a:r>
          </a:p>
          <a:p>
            <a:r>
              <a:rPr lang="es-MX" sz="2400" dirty="0" smtClean="0"/>
              <a:t>Formar  sílabas con dígrafos</a:t>
            </a:r>
            <a:endParaRPr lang="es-HN" sz="2400" dirty="0"/>
          </a:p>
        </p:txBody>
      </p:sp>
    </p:spTree>
    <p:extLst>
      <p:ext uri="{BB962C8B-B14F-4D97-AF65-F5344CB8AC3E}">
        <p14:creationId xmlns:p14="http://schemas.microsoft.com/office/powerpoint/2010/main" val="126143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468643" y="-207825"/>
            <a:ext cx="8229600" cy="1143000"/>
          </a:xfrm>
        </p:spPr>
        <p:txBody>
          <a:bodyPr/>
          <a:lstStyle/>
          <a:p>
            <a:r>
              <a:rPr lang="es-MX" b="1" dirty="0" smtClean="0"/>
              <a:t>Ejemplos - Dígrafos</a:t>
            </a:r>
            <a:endParaRPr lang="es-HN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5403271" y="0"/>
            <a:ext cx="3435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 smtClean="0"/>
              <a:t>LL</a:t>
            </a:r>
            <a:endParaRPr lang="es-HN" sz="4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16" y="1025238"/>
            <a:ext cx="3974876" cy="220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385455" y="2840182"/>
            <a:ext cx="810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FFFF00"/>
                </a:solidFill>
              </a:rPr>
              <a:t>POLLO</a:t>
            </a:r>
            <a:endParaRPr lang="es-HN" b="1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1022207"/>
            <a:ext cx="3370551" cy="221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6982691" y="2535382"/>
            <a:ext cx="110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CAMELLO</a:t>
            </a:r>
            <a:endParaRPr lang="es-HN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35" y="3833852"/>
            <a:ext cx="3949410" cy="264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831272" y="3920837"/>
            <a:ext cx="1035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CABELLO</a:t>
            </a:r>
            <a:endParaRPr lang="es-HN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26" y="3948546"/>
            <a:ext cx="4474338" cy="2459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4655126" y="4114801"/>
            <a:ext cx="1060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CABALLO</a:t>
            </a:r>
            <a:endParaRPr lang="es-HN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57" y="1787238"/>
            <a:ext cx="4934127" cy="253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2382981" y="1939637"/>
            <a:ext cx="756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LLAVE</a:t>
            </a:r>
            <a:endParaRPr lang="es-HN" b="1" dirty="0"/>
          </a:p>
        </p:txBody>
      </p:sp>
    </p:spTree>
    <p:extLst>
      <p:ext uri="{BB962C8B-B14F-4D97-AF65-F5344CB8AC3E}">
        <p14:creationId xmlns:p14="http://schemas.microsoft.com/office/powerpoint/2010/main" val="70500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547" y="3519055"/>
            <a:ext cx="3647504" cy="253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4" y="3283528"/>
            <a:ext cx="2579752" cy="293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896" y="761999"/>
            <a:ext cx="3731458" cy="220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7" y="706582"/>
            <a:ext cx="4438879" cy="219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468643" y="-207825"/>
            <a:ext cx="8229600" cy="1143000"/>
          </a:xfrm>
        </p:spPr>
        <p:txBody>
          <a:bodyPr/>
          <a:lstStyle/>
          <a:p>
            <a:r>
              <a:rPr lang="es-MX" b="1" dirty="0" smtClean="0"/>
              <a:t>Ejemplos - Dígrafos</a:t>
            </a:r>
            <a:endParaRPr lang="es-HN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5403271" y="0"/>
            <a:ext cx="3435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 smtClean="0"/>
              <a:t>RR</a:t>
            </a:r>
            <a:endParaRPr lang="es-HN" sz="44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126182" y="1191491"/>
            <a:ext cx="833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PERRO</a:t>
            </a:r>
            <a:endParaRPr lang="es-HN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29490" y="3768437"/>
            <a:ext cx="1178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GUITARRA</a:t>
            </a:r>
            <a:endParaRPr lang="es-HN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514108" y="5597237"/>
            <a:ext cx="858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CARRO</a:t>
            </a:r>
            <a:endParaRPr lang="es-HN" b="1" dirty="0">
              <a:solidFill>
                <a:schemeClr val="bg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82981" y="1939637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TIERRA</a:t>
            </a:r>
            <a:endParaRPr lang="es-HN" b="1" dirty="0">
              <a:solidFill>
                <a:schemeClr val="bg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170" y="3435927"/>
            <a:ext cx="2507353" cy="268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6580908" y="3491346"/>
            <a:ext cx="1846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EXTRATERRESTRE</a:t>
            </a:r>
            <a:endParaRPr lang="es-H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8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3435</TotalTime>
  <Words>178</Words>
  <Application>Microsoft Office PowerPoint</Application>
  <PresentationFormat>Presentación en pantalla (4:3)</PresentationFormat>
  <Paragraphs>112</Paragraphs>
  <Slides>34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Tema de Office</vt:lpstr>
      <vt:lpstr>Presentación de PowerPoint</vt:lpstr>
      <vt:lpstr>Conjugación de sílabas</vt:lpstr>
      <vt:lpstr>Conjugación de sílabas</vt:lpstr>
      <vt:lpstr>Conjugación de sílabas</vt:lpstr>
      <vt:lpstr>Dígrafos</vt:lpstr>
      <vt:lpstr>Dígrafos</vt:lpstr>
      <vt:lpstr>Dígrafos</vt:lpstr>
      <vt:lpstr>Ejemplos - Dígrafos</vt:lpstr>
      <vt:lpstr>Ejemplos - Dígrafos</vt:lpstr>
      <vt:lpstr>Ejemplos - Dígrafos</vt:lpstr>
      <vt:lpstr>Ejemplos - Dígrafos</vt:lpstr>
      <vt:lpstr>Ejemplos - Dígrafos</vt:lpstr>
      <vt:lpstr>Sonidos especiales</vt:lpstr>
      <vt:lpstr>Sonidos especiales</vt:lpstr>
      <vt:lpstr>Sonidos especiales</vt:lpstr>
      <vt:lpstr>Sonidos especiales</vt:lpstr>
      <vt:lpstr>Sonidos especiales</vt:lpstr>
      <vt:lpstr>Sonidos especiales</vt:lpstr>
      <vt:lpstr>Sonidos especiales</vt:lpstr>
      <vt:lpstr>Sonidos especiales</vt:lpstr>
      <vt:lpstr>Sonidos especiales</vt:lpstr>
      <vt:lpstr>Sonidos especiales</vt:lpstr>
      <vt:lpstr>Sonidos especiales</vt:lpstr>
      <vt:lpstr>Sonidos especiales</vt:lpstr>
      <vt:lpstr>Presentación de PowerPoint</vt:lpstr>
      <vt:lpstr>Diéresis</vt:lpstr>
      <vt:lpstr>Sílabas inversas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96</cp:revision>
  <dcterms:created xsi:type="dcterms:W3CDTF">2020-10-05T02:09:41Z</dcterms:created>
  <dcterms:modified xsi:type="dcterms:W3CDTF">2020-10-16T01:01:38Z</dcterms:modified>
</cp:coreProperties>
</file>