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5" r:id="rId13"/>
    <p:sldId id="279" r:id="rId14"/>
    <p:sldId id="280" r:id="rId15"/>
    <p:sldId id="278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61217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01601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9303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57500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0457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4407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6956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0293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3952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7555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5781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69C34-D2D3-4262-8931-2E16FE3E3ECD}" type="datetimeFigureOut">
              <a:rPr lang="es-HN" smtClean="0"/>
              <a:t>2/3/2021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A8A6-242D-4515-9D21-DAFB4D3A685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3645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6600" b="1" dirty="0" smtClean="0"/>
              <a:t>Números</a:t>
            </a:r>
            <a:endParaRPr lang="es-HN" sz="6600" b="1" dirty="0"/>
          </a:p>
        </p:txBody>
      </p:sp>
    </p:spTree>
    <p:extLst>
      <p:ext uri="{BB962C8B-B14F-4D97-AF65-F5344CB8AC3E}">
        <p14:creationId xmlns:p14="http://schemas.microsoft.com/office/powerpoint/2010/main" val="17241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07821" y="1489368"/>
            <a:ext cx="1039090" cy="47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101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0" y="1486882"/>
            <a:ext cx="2757051" cy="522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ciento </a:t>
            </a:r>
            <a:r>
              <a:rPr lang="es-MX" sz="2400" u="sng" dirty="0" smtClean="0"/>
              <a:t>uno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3340961" y="972222"/>
            <a:ext cx="56644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A partir de 101 se utiliza la palabra “ciento” ó “cientos” , las unidades y decenas se escriben por separado.</a:t>
            </a:r>
          </a:p>
          <a:p>
            <a:endParaRPr lang="es-MX" sz="2400" dirty="0" smtClean="0">
              <a:solidFill>
                <a:schemeClr val="accent1"/>
              </a:solidFill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80108" y="2029696"/>
            <a:ext cx="1039090" cy="47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102</a:t>
            </a:r>
            <a:endParaRPr lang="es-HN" sz="24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025239" y="2013357"/>
            <a:ext cx="2757051" cy="522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ciento </a:t>
            </a:r>
            <a:r>
              <a:rPr lang="es-MX" sz="2400" u="sng" dirty="0" smtClean="0"/>
              <a:t>dos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193961" y="2500751"/>
            <a:ext cx="1039090" cy="47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214</a:t>
            </a:r>
            <a:endParaRPr lang="es-HN" sz="2400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1039094" y="2484413"/>
            <a:ext cx="2757051" cy="522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doscientos </a:t>
            </a:r>
            <a:r>
              <a:rPr lang="es-MX" sz="2400" u="sng" dirty="0" smtClean="0"/>
              <a:t>catorce</a:t>
            </a: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207815" y="2971805"/>
            <a:ext cx="1039090" cy="47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346</a:t>
            </a:r>
            <a:endParaRPr lang="es-HN" sz="2400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039093" y="2969323"/>
            <a:ext cx="5569525" cy="522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trescientos </a:t>
            </a:r>
            <a:r>
              <a:rPr lang="es-MX" sz="2400" u="sng" dirty="0" smtClean="0"/>
              <a:t>cuarenta y seis</a:t>
            </a:r>
          </a:p>
        </p:txBody>
      </p:sp>
    </p:spTree>
    <p:extLst>
      <p:ext uri="{BB962C8B-B14F-4D97-AF65-F5344CB8AC3E}">
        <p14:creationId xmlns:p14="http://schemas.microsoft.com/office/powerpoint/2010/main" val="152283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103909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1000 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2000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3000</a:t>
            </a:r>
          </a:p>
          <a:p>
            <a:pPr marL="0" indent="0">
              <a:buNone/>
            </a:pPr>
            <a:r>
              <a:rPr lang="es-MX" sz="2400" dirty="0" smtClean="0"/>
              <a:t>4000</a:t>
            </a:r>
          </a:p>
          <a:p>
            <a:pPr marL="0" indent="0">
              <a:buNone/>
            </a:pPr>
            <a:r>
              <a:rPr lang="es-MX" sz="2400" dirty="0" smtClean="0"/>
              <a:t>5000</a:t>
            </a:r>
          </a:p>
          <a:p>
            <a:pPr marL="0" indent="0">
              <a:buNone/>
            </a:pPr>
            <a:r>
              <a:rPr lang="es-MX" sz="2400" dirty="0" smtClean="0"/>
              <a:t>6000</a:t>
            </a:r>
          </a:p>
          <a:p>
            <a:pPr marL="0" indent="0">
              <a:buNone/>
            </a:pPr>
            <a:r>
              <a:rPr lang="es-MX" sz="2400" dirty="0" smtClean="0"/>
              <a:t>7000</a:t>
            </a:r>
          </a:p>
          <a:p>
            <a:pPr marL="0" indent="0">
              <a:buNone/>
            </a:pPr>
            <a:r>
              <a:rPr lang="es-MX" sz="2400" dirty="0" smtClean="0"/>
              <a:t>8000</a:t>
            </a:r>
          </a:p>
          <a:p>
            <a:pPr marL="0" indent="0">
              <a:buNone/>
            </a:pPr>
            <a:r>
              <a:rPr lang="es-MX" sz="2400" dirty="0" smtClean="0"/>
              <a:t>9000</a:t>
            </a:r>
          </a:p>
          <a:p>
            <a:pPr marL="0" indent="0">
              <a:buNone/>
            </a:pPr>
            <a:r>
              <a:rPr lang="es-MX" sz="2400" dirty="0" smtClean="0"/>
              <a:t>10 000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163790" y="1473027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mil</a:t>
            </a:r>
          </a:p>
          <a:p>
            <a:pPr marL="0" indent="0">
              <a:buNone/>
            </a:pPr>
            <a:r>
              <a:rPr lang="es-MX" sz="2400" dirty="0"/>
              <a:t>d</a:t>
            </a:r>
            <a:r>
              <a:rPr lang="es-MX" sz="2400" dirty="0" smtClean="0"/>
              <a:t>os mil</a:t>
            </a:r>
            <a:endParaRPr lang="es-MX" sz="2400" dirty="0"/>
          </a:p>
          <a:p>
            <a:pPr marL="0" indent="0">
              <a:buNone/>
            </a:pPr>
            <a:r>
              <a:rPr lang="es-MX" sz="2400" dirty="0" smtClean="0"/>
              <a:t>tres </a:t>
            </a:r>
            <a:r>
              <a:rPr lang="es-MX" sz="2400" dirty="0"/>
              <a:t>mil</a:t>
            </a:r>
          </a:p>
          <a:p>
            <a:pPr marL="0" indent="0">
              <a:buNone/>
            </a:pPr>
            <a:r>
              <a:rPr lang="es-MX" sz="2400" dirty="0" smtClean="0"/>
              <a:t>cuatro </a:t>
            </a:r>
            <a:r>
              <a:rPr lang="es-MX" sz="2400" dirty="0"/>
              <a:t>mil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/>
              <a:t>cinco </a:t>
            </a:r>
            <a:r>
              <a:rPr lang="es-MX" sz="2400" dirty="0"/>
              <a:t>mil</a:t>
            </a:r>
            <a:endParaRPr lang="es-MX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MX" sz="2400" dirty="0" smtClean="0"/>
              <a:t>seis </a:t>
            </a:r>
            <a:r>
              <a:rPr lang="es-MX" sz="2400" dirty="0"/>
              <a:t>mil</a:t>
            </a:r>
            <a:endParaRPr lang="es-MX" sz="2400" b="1" u="sng" dirty="0" smtClean="0"/>
          </a:p>
          <a:p>
            <a:pPr marL="0" indent="0">
              <a:buNone/>
            </a:pPr>
            <a:r>
              <a:rPr lang="es-MX" sz="2400" dirty="0" smtClean="0"/>
              <a:t>siete mil</a:t>
            </a:r>
          </a:p>
          <a:p>
            <a:pPr marL="0" indent="0">
              <a:buNone/>
            </a:pPr>
            <a:r>
              <a:rPr lang="es-MX" sz="2400" dirty="0" smtClean="0"/>
              <a:t>ocho </a:t>
            </a:r>
            <a:r>
              <a:rPr lang="es-MX" sz="2400" dirty="0"/>
              <a:t>mil</a:t>
            </a:r>
            <a:r>
              <a:rPr lang="es-MX" sz="2400" b="1" u="sng" dirty="0" smtClean="0"/>
              <a:t> </a:t>
            </a:r>
          </a:p>
          <a:p>
            <a:pPr marL="0" indent="0">
              <a:buNone/>
            </a:pPr>
            <a:r>
              <a:rPr lang="es-MX" sz="2400" dirty="0" smtClean="0"/>
              <a:t>nueve </a:t>
            </a:r>
            <a:r>
              <a:rPr lang="es-MX" sz="2400" dirty="0"/>
              <a:t>mil</a:t>
            </a:r>
            <a:endParaRPr lang="es-MX" sz="2400" b="1" u="sng" dirty="0" smtClean="0"/>
          </a:p>
          <a:p>
            <a:pPr marL="0" indent="0">
              <a:buNone/>
            </a:pPr>
            <a:r>
              <a:rPr lang="es-MX" sz="2400" dirty="0" smtClean="0"/>
              <a:t>diez mil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352819" y="1475513"/>
            <a:ext cx="207818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100 000 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200 000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300 000</a:t>
            </a:r>
          </a:p>
          <a:p>
            <a:pPr marL="0" indent="0">
              <a:buNone/>
            </a:pPr>
            <a:r>
              <a:rPr lang="es-MX" sz="2400" dirty="0" smtClean="0"/>
              <a:t>400 000</a:t>
            </a:r>
          </a:p>
          <a:p>
            <a:pPr marL="0" indent="0">
              <a:buNone/>
            </a:pPr>
            <a:r>
              <a:rPr lang="es-MX" sz="2400" dirty="0" smtClean="0"/>
              <a:t>500 000</a:t>
            </a:r>
          </a:p>
          <a:p>
            <a:pPr marL="0" indent="0">
              <a:buNone/>
            </a:pPr>
            <a:r>
              <a:rPr lang="es-MX" sz="2400" dirty="0" smtClean="0"/>
              <a:t>600 000</a:t>
            </a:r>
          </a:p>
          <a:p>
            <a:pPr marL="0" indent="0">
              <a:buNone/>
            </a:pPr>
            <a:r>
              <a:rPr lang="es-MX" sz="2400" dirty="0" smtClean="0"/>
              <a:t>700 000</a:t>
            </a:r>
          </a:p>
          <a:p>
            <a:pPr marL="0" indent="0">
              <a:buNone/>
            </a:pPr>
            <a:r>
              <a:rPr lang="es-MX" sz="2400" dirty="0" smtClean="0"/>
              <a:t>800 000</a:t>
            </a:r>
          </a:p>
          <a:p>
            <a:pPr marL="0" indent="0">
              <a:buNone/>
            </a:pPr>
            <a:r>
              <a:rPr lang="es-MX" sz="2400" dirty="0" smtClean="0"/>
              <a:t>900 000</a:t>
            </a:r>
          </a:p>
          <a:p>
            <a:pPr marL="0" indent="0">
              <a:buNone/>
            </a:pPr>
            <a:r>
              <a:rPr lang="es-MX" sz="2400" dirty="0" smtClean="0"/>
              <a:t>1 000 000</a:t>
            </a:r>
            <a:endParaRPr lang="es-HN" sz="24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070775" y="1459171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cien mil</a:t>
            </a:r>
          </a:p>
          <a:p>
            <a:pPr marL="0" indent="0">
              <a:buNone/>
            </a:pPr>
            <a:r>
              <a:rPr lang="es-MX" sz="2400" dirty="0" smtClean="0"/>
              <a:t>doscientos mil</a:t>
            </a:r>
            <a:endParaRPr lang="es-MX" sz="2400" dirty="0"/>
          </a:p>
          <a:p>
            <a:pPr marL="0" indent="0">
              <a:buNone/>
            </a:pPr>
            <a:r>
              <a:rPr lang="es-MX" sz="2400" dirty="0" smtClean="0"/>
              <a:t>trescientos </a:t>
            </a:r>
            <a:r>
              <a:rPr lang="es-MX" sz="2400" dirty="0"/>
              <a:t>mil</a:t>
            </a:r>
          </a:p>
          <a:p>
            <a:pPr marL="0" indent="0">
              <a:buNone/>
            </a:pPr>
            <a:r>
              <a:rPr lang="es-MX" sz="2400" dirty="0" smtClean="0"/>
              <a:t>cuatrocientos </a:t>
            </a:r>
            <a:r>
              <a:rPr lang="es-MX" sz="2400" dirty="0"/>
              <a:t>mil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>
                <a:solidFill>
                  <a:srgbClr val="FF0000"/>
                </a:solidFill>
              </a:rPr>
              <a:t>quinientos</a:t>
            </a:r>
            <a:r>
              <a:rPr lang="es-MX" sz="2400" dirty="0" smtClean="0"/>
              <a:t> </a:t>
            </a:r>
            <a:r>
              <a:rPr lang="es-MX" sz="2400" dirty="0"/>
              <a:t>mil</a:t>
            </a:r>
            <a:endParaRPr lang="es-MX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MX" sz="2400" dirty="0" smtClean="0"/>
              <a:t>seiscientos </a:t>
            </a:r>
            <a:r>
              <a:rPr lang="es-MX" sz="2400" dirty="0"/>
              <a:t>mil</a:t>
            </a:r>
            <a:endParaRPr lang="es-MX" sz="2400" b="1" u="sng" dirty="0" smtClean="0"/>
          </a:p>
          <a:p>
            <a:pPr marL="0" indent="0">
              <a:buNone/>
            </a:pPr>
            <a:r>
              <a:rPr lang="es-MX" sz="2400" dirty="0" smtClean="0">
                <a:solidFill>
                  <a:srgbClr val="FF0000"/>
                </a:solidFill>
              </a:rPr>
              <a:t>setecientos</a:t>
            </a:r>
            <a:r>
              <a:rPr lang="es-MX" sz="2400" dirty="0" smtClean="0"/>
              <a:t> mil</a:t>
            </a:r>
          </a:p>
          <a:p>
            <a:pPr marL="0" indent="0">
              <a:buNone/>
            </a:pPr>
            <a:r>
              <a:rPr lang="es-MX" sz="2400" dirty="0" smtClean="0"/>
              <a:t>ochocientos </a:t>
            </a:r>
            <a:r>
              <a:rPr lang="es-MX" sz="2400" dirty="0"/>
              <a:t>mil</a:t>
            </a:r>
            <a:r>
              <a:rPr lang="es-MX" sz="2400" b="1" u="sng" dirty="0" smtClean="0"/>
              <a:t> 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FF0000"/>
                </a:solidFill>
              </a:rPr>
              <a:t>novecientos</a:t>
            </a:r>
            <a:r>
              <a:rPr lang="es-MX" sz="2400" dirty="0" smtClean="0"/>
              <a:t> </a:t>
            </a:r>
            <a:r>
              <a:rPr lang="es-MX" sz="2400" dirty="0"/>
              <a:t>mil</a:t>
            </a:r>
            <a:endParaRPr lang="es-MX" sz="2400" b="1" u="sng" dirty="0" smtClean="0"/>
          </a:p>
          <a:p>
            <a:pPr marL="0" indent="0">
              <a:buNone/>
            </a:pPr>
            <a:r>
              <a:rPr lang="es-MX" sz="2400" dirty="0" smtClean="0"/>
              <a:t>un millón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5904591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rgbClr val="0070C0"/>
                </a:solidFill>
              </a:rPr>
              <a:t>Los números mayores que un millón no se utilizan mucho en la lengua informal, excepto con un efecto dramático: "te lo he dicho mil millones de veces" o para referirse a grandes cantidades de dinero.</a:t>
            </a:r>
            <a:endParaRPr lang="es-HN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7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r>
              <a:rPr lang="es-MX" b="1" dirty="0" smtClean="0"/>
              <a:t>Ortografía de los millares</a:t>
            </a: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01420"/>
            <a:ext cx="8229600" cy="5548762"/>
          </a:xfrm>
        </p:spPr>
        <p:txBody>
          <a:bodyPr>
            <a:normAutofit lnSpcReduction="10000"/>
          </a:bodyPr>
          <a:lstStyle/>
          <a:p>
            <a:r>
              <a:rPr lang="es-MX" sz="2400" dirty="0">
                <a:solidFill>
                  <a:srgbClr val="0070C0"/>
                </a:solidFill>
              </a:rPr>
              <a:t>Los números de cuatro o más cifras se pueden separar en grupos de </a:t>
            </a:r>
            <a:r>
              <a:rPr lang="es-MX" sz="2400" dirty="0" smtClean="0">
                <a:solidFill>
                  <a:srgbClr val="0070C0"/>
                </a:solidFill>
              </a:rPr>
              <a:t>tres. </a:t>
            </a:r>
          </a:p>
          <a:p>
            <a:r>
              <a:rPr lang="es-MX" sz="2400" dirty="0" smtClean="0">
                <a:solidFill>
                  <a:srgbClr val="0070C0"/>
                </a:solidFill>
              </a:rPr>
              <a:t>La </a:t>
            </a:r>
            <a:r>
              <a:rPr lang="es-MX" sz="2400" dirty="0">
                <a:solidFill>
                  <a:srgbClr val="0070C0"/>
                </a:solidFill>
              </a:rPr>
              <a:t>parte entera de un número de más de cuatro cifras se separa mediante un espacio en </a:t>
            </a:r>
            <a:r>
              <a:rPr lang="es-MX" sz="2400" dirty="0" smtClean="0">
                <a:solidFill>
                  <a:srgbClr val="0070C0"/>
                </a:solidFill>
              </a:rPr>
              <a:t>blanco.</a:t>
            </a:r>
          </a:p>
          <a:p>
            <a:r>
              <a:rPr lang="es-MX" sz="2400" dirty="0">
                <a:solidFill>
                  <a:srgbClr val="0070C0"/>
                </a:solidFill>
              </a:rPr>
              <a:t>Dichos bloques comienzan a realizarse por la derecha (unidades, decenas y centenas</a:t>
            </a:r>
            <a:r>
              <a:rPr lang="es-MX" sz="2400" dirty="0" smtClean="0">
                <a:solidFill>
                  <a:srgbClr val="0070C0"/>
                </a:solidFill>
              </a:rPr>
              <a:t>).</a:t>
            </a:r>
          </a:p>
          <a:p>
            <a:r>
              <a:rPr lang="es-MX" sz="2400" dirty="0" smtClean="0">
                <a:solidFill>
                  <a:srgbClr val="0070C0"/>
                </a:solidFill>
              </a:rPr>
              <a:t>Ejemplos:</a:t>
            </a:r>
          </a:p>
          <a:p>
            <a:pPr marL="0" indent="0">
              <a:buNone/>
            </a:pPr>
            <a:r>
              <a:rPr lang="es-MX" sz="2400" dirty="0">
                <a:solidFill>
                  <a:srgbClr val="0070C0"/>
                </a:solidFill>
              </a:rPr>
              <a:t>1234 → </a:t>
            </a:r>
            <a:r>
              <a:rPr lang="es-MX" sz="2400" b="1" dirty="0">
                <a:solidFill>
                  <a:srgbClr val="0070C0"/>
                </a:solidFill>
              </a:rPr>
              <a:t>1 234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12345</a:t>
            </a:r>
            <a:r>
              <a:rPr lang="es-MX" sz="2400" dirty="0">
                <a:solidFill>
                  <a:srgbClr val="0070C0"/>
                </a:solidFill>
              </a:rPr>
              <a:t> → </a:t>
            </a:r>
            <a:r>
              <a:rPr lang="es-MX" sz="2400" b="1" dirty="0" smtClean="0">
                <a:solidFill>
                  <a:srgbClr val="0070C0"/>
                </a:solidFill>
              </a:rPr>
              <a:t>12 345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123456</a:t>
            </a:r>
            <a:r>
              <a:rPr lang="es-MX" sz="2400" dirty="0">
                <a:solidFill>
                  <a:srgbClr val="0070C0"/>
                </a:solidFill>
              </a:rPr>
              <a:t> → </a:t>
            </a:r>
            <a:r>
              <a:rPr lang="es-MX" sz="2400" b="1" dirty="0" smtClean="0">
                <a:solidFill>
                  <a:srgbClr val="0070C0"/>
                </a:solidFill>
              </a:rPr>
              <a:t>123 456</a:t>
            </a:r>
            <a:endParaRPr lang="es-MX" sz="2400" b="1" dirty="0">
              <a:solidFill>
                <a:srgbClr val="0070C0"/>
              </a:solidFill>
            </a:endParaRPr>
          </a:p>
          <a:p>
            <a:r>
              <a:rPr lang="es-MX" sz="2400" dirty="0" smtClean="0">
                <a:solidFill>
                  <a:srgbClr val="0070C0"/>
                </a:solidFill>
              </a:rPr>
              <a:t>De </a:t>
            </a:r>
            <a:r>
              <a:rPr lang="es-MX" sz="2400" dirty="0">
                <a:solidFill>
                  <a:srgbClr val="0070C0"/>
                </a:solidFill>
              </a:rPr>
              <a:t>esta manera se identifican más rápidamente los millares, millones, etc. facilitando su lectura</a:t>
            </a:r>
          </a:p>
          <a:p>
            <a:r>
              <a:rPr lang="es-MX" sz="2400" dirty="0">
                <a:solidFill>
                  <a:srgbClr val="0070C0"/>
                </a:solidFill>
              </a:rPr>
              <a:t>Es incorrecto utilizar los puntos o comas para separar </a:t>
            </a:r>
            <a:r>
              <a:rPr lang="es-MX" sz="2400" dirty="0" smtClean="0">
                <a:solidFill>
                  <a:srgbClr val="0070C0"/>
                </a:solidFill>
              </a:rPr>
              <a:t>los bloques.</a:t>
            </a:r>
            <a:endParaRPr lang="es-MX" sz="2400" dirty="0">
              <a:solidFill>
                <a:srgbClr val="0070C0"/>
              </a:solidFill>
            </a:endParaRPr>
          </a:p>
          <a:p>
            <a:endParaRPr lang="es-MX" sz="2400" dirty="0">
              <a:solidFill>
                <a:srgbClr val="0070C0"/>
              </a:solidFill>
            </a:endParaRPr>
          </a:p>
          <a:p>
            <a:endParaRPr lang="es-MX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16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r>
              <a:rPr lang="es-MX" b="1" dirty="0"/>
              <a:t>Ortografía de los millares</a:t>
            </a: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01420"/>
            <a:ext cx="8229600" cy="5548762"/>
          </a:xfrm>
        </p:spPr>
        <p:txBody>
          <a:bodyPr>
            <a:normAutofit/>
          </a:bodyPr>
          <a:lstStyle/>
          <a:p>
            <a:r>
              <a:rPr lang="es-MX" sz="2400" dirty="0">
                <a:solidFill>
                  <a:srgbClr val="0070C0"/>
                </a:solidFill>
              </a:rPr>
              <a:t>La separación en bloques no debe permitir que el número aparezca cortado en líneas </a:t>
            </a:r>
            <a:r>
              <a:rPr lang="es-MX" sz="2400" dirty="0" smtClean="0">
                <a:solidFill>
                  <a:srgbClr val="0070C0"/>
                </a:solidFill>
              </a:rPr>
              <a:t>diferentes debido </a:t>
            </a:r>
            <a:r>
              <a:rPr lang="es-MX" sz="2400" dirty="0">
                <a:solidFill>
                  <a:srgbClr val="0070C0"/>
                </a:solidFill>
              </a:rPr>
              <a:t>a que puede provocar </a:t>
            </a:r>
            <a:r>
              <a:rPr lang="es-MX" sz="2400" dirty="0" smtClean="0">
                <a:solidFill>
                  <a:srgbClr val="0070C0"/>
                </a:solidFill>
              </a:rPr>
              <a:t>errores, por lo tanto, </a:t>
            </a:r>
            <a:r>
              <a:rPr lang="es-MX" sz="2400" dirty="0">
                <a:solidFill>
                  <a:srgbClr val="0070C0"/>
                </a:solidFill>
              </a:rPr>
              <a:t>los números separados en bloques de tres cifras deben estar completamente contenidos en una única línea de un documento</a:t>
            </a:r>
            <a:r>
              <a:rPr lang="es-MX" sz="2400" dirty="0" smtClean="0">
                <a:solidFill>
                  <a:srgbClr val="0070C0"/>
                </a:solidFill>
              </a:rPr>
              <a:t>.</a:t>
            </a:r>
          </a:p>
          <a:p>
            <a:endParaRPr lang="es-MX" sz="2400" dirty="0">
              <a:solidFill>
                <a:srgbClr val="0070C0"/>
              </a:solidFill>
            </a:endParaRPr>
          </a:p>
          <a:p>
            <a:r>
              <a:rPr lang="es-MX" sz="2400" dirty="0">
                <a:solidFill>
                  <a:srgbClr val="0070C0"/>
                </a:solidFill>
              </a:rPr>
              <a:t>En circunstancias donde el riesgo de cometer un error de lectura tiene consecuencias graves, no se recomienda separar en bloques las cifras. Para mitigarlo, lo que se suele hacer es acompañar a las cifras de palabras</a:t>
            </a:r>
            <a:r>
              <a:rPr lang="es-MX" sz="2400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Ejemplo:</a:t>
            </a:r>
          </a:p>
          <a:p>
            <a:pPr marL="0" indent="0">
              <a:buNone/>
            </a:pPr>
            <a:r>
              <a:rPr lang="es-MX" sz="2400" i="1" dirty="0" smtClean="0">
                <a:solidFill>
                  <a:srgbClr val="0070C0"/>
                </a:solidFill>
              </a:rPr>
              <a:t>Por </a:t>
            </a:r>
            <a:r>
              <a:rPr lang="es-MX" sz="2400" i="1" dirty="0">
                <a:solidFill>
                  <a:srgbClr val="0070C0"/>
                </a:solidFill>
              </a:rPr>
              <a:t>la presente y según certifica el notario que figura en este documento, dejo en herencia a mi hija </a:t>
            </a:r>
            <a:r>
              <a:rPr lang="es-MX" sz="2400" i="1" u="sng" dirty="0" smtClean="0">
                <a:solidFill>
                  <a:srgbClr val="0070C0"/>
                </a:solidFill>
              </a:rPr>
              <a:t>1234 </a:t>
            </a:r>
            <a:r>
              <a:rPr lang="es-MX" sz="2400" i="1" u="sng" dirty="0">
                <a:solidFill>
                  <a:srgbClr val="0070C0"/>
                </a:solidFill>
              </a:rPr>
              <a:t>(mil doscientos treinta y cuatro) </a:t>
            </a:r>
            <a:r>
              <a:rPr lang="es-MX" sz="2400" i="1" u="sng" dirty="0" smtClean="0">
                <a:solidFill>
                  <a:srgbClr val="0070C0"/>
                </a:solidFill>
              </a:rPr>
              <a:t>dólares.</a:t>
            </a:r>
            <a:endParaRPr lang="es-MX" sz="2400" i="1" u="sng" dirty="0">
              <a:solidFill>
                <a:srgbClr val="0070C0"/>
              </a:solidFill>
            </a:endParaRPr>
          </a:p>
          <a:p>
            <a:endParaRPr lang="es-MX" sz="2400" dirty="0">
              <a:solidFill>
                <a:srgbClr val="0070C0"/>
              </a:solidFill>
            </a:endParaRPr>
          </a:p>
          <a:p>
            <a:endParaRPr lang="es-MX" sz="2400" dirty="0">
              <a:solidFill>
                <a:srgbClr val="0070C0"/>
              </a:solidFill>
            </a:endParaRPr>
          </a:p>
          <a:p>
            <a:endParaRPr lang="es-MX" sz="2400" dirty="0">
              <a:solidFill>
                <a:srgbClr val="0070C0"/>
              </a:solidFill>
            </a:endParaRPr>
          </a:p>
          <a:p>
            <a:endParaRPr lang="es-MX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r>
              <a:rPr lang="es-MX" b="1" dirty="0"/>
              <a:t>Ortografía de los millares</a:t>
            </a: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01420"/>
            <a:ext cx="8229600" cy="55487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2400" dirty="0">
                <a:solidFill>
                  <a:srgbClr val="0070C0"/>
                </a:solidFill>
              </a:rPr>
              <a:t>No se separan en bloques los siguientes tipos de números</a:t>
            </a:r>
            <a:r>
              <a:rPr lang="es-MX" sz="2400" dirty="0" smtClean="0">
                <a:solidFill>
                  <a:srgbClr val="0070C0"/>
                </a:solidFill>
              </a:rPr>
              <a:t>:</a:t>
            </a:r>
          </a:p>
          <a:p>
            <a:r>
              <a:rPr lang="es-MX" sz="2400" dirty="0" smtClean="0">
                <a:solidFill>
                  <a:srgbClr val="0070C0"/>
                </a:solidFill>
              </a:rPr>
              <a:t>Años: 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Año 2000 a.C.</a:t>
            </a:r>
          </a:p>
          <a:p>
            <a:pPr marL="0" indent="0">
              <a:buNone/>
            </a:pPr>
            <a:endParaRPr lang="es-MX" sz="2400" dirty="0" smtClean="0">
              <a:solidFill>
                <a:srgbClr val="0070C0"/>
              </a:solidFill>
            </a:endParaRPr>
          </a:p>
          <a:p>
            <a:r>
              <a:rPr lang="es-MX" sz="2400" dirty="0" smtClean="0">
                <a:solidFill>
                  <a:srgbClr val="0070C0"/>
                </a:solidFill>
              </a:rPr>
              <a:t>Numeración </a:t>
            </a:r>
            <a:r>
              <a:rPr lang="es-MX" sz="2400" dirty="0">
                <a:solidFill>
                  <a:srgbClr val="0070C0"/>
                </a:solidFill>
              </a:rPr>
              <a:t>documental: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Página 1783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Verso 2893</a:t>
            </a:r>
          </a:p>
          <a:p>
            <a:pPr marL="0" indent="0">
              <a:buNone/>
            </a:pPr>
            <a:endParaRPr lang="es-MX" sz="2400" dirty="0">
              <a:solidFill>
                <a:srgbClr val="0070C0"/>
              </a:solidFill>
            </a:endParaRPr>
          </a:p>
          <a:p>
            <a:r>
              <a:rPr lang="es-MX" sz="2400" dirty="0">
                <a:solidFill>
                  <a:srgbClr val="0070C0"/>
                </a:solidFill>
              </a:rPr>
              <a:t>Numeración de textos legales: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Ley 7384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Artículo 2303</a:t>
            </a:r>
          </a:p>
          <a:p>
            <a:pPr marL="0" indent="0">
              <a:buNone/>
            </a:pPr>
            <a:endParaRPr lang="es-MX" sz="2400" dirty="0" smtClean="0">
              <a:solidFill>
                <a:srgbClr val="0070C0"/>
              </a:solidFill>
            </a:endParaRPr>
          </a:p>
          <a:p>
            <a:r>
              <a:rPr lang="es-MX" sz="2400" dirty="0">
                <a:solidFill>
                  <a:srgbClr val="0070C0"/>
                </a:solidFill>
              </a:rPr>
              <a:t>Numeración de vías urbanas</a:t>
            </a:r>
            <a:r>
              <a:rPr lang="es-MX" sz="2400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Calle Castilla  2348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70C0"/>
                </a:solidFill>
              </a:rPr>
              <a:t>Avenida Rosales 5430</a:t>
            </a:r>
          </a:p>
          <a:p>
            <a:pPr marL="0" indent="0">
              <a:buNone/>
            </a:pPr>
            <a:endParaRPr lang="es-MX" sz="2400" dirty="0">
              <a:solidFill>
                <a:srgbClr val="0070C0"/>
              </a:solidFill>
            </a:endParaRPr>
          </a:p>
          <a:p>
            <a:r>
              <a:rPr lang="es-MX" sz="2400" dirty="0">
                <a:solidFill>
                  <a:srgbClr val="0070C0"/>
                </a:solidFill>
              </a:rPr>
              <a:t>Referencias identificativas:</a:t>
            </a:r>
          </a:p>
          <a:p>
            <a:pPr marL="0" indent="0">
              <a:buNone/>
            </a:pPr>
            <a:r>
              <a:rPr lang="es-MX" sz="2400" dirty="0">
                <a:solidFill>
                  <a:srgbClr val="0070C0"/>
                </a:solidFill>
              </a:rPr>
              <a:t>Pasaporte 543023945E</a:t>
            </a:r>
          </a:p>
          <a:p>
            <a:pPr marL="0" indent="0">
              <a:buNone/>
            </a:pPr>
            <a:endParaRPr lang="es-MX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95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Ortografía de los decimales</a:t>
            </a:r>
            <a:r>
              <a:rPr lang="es-MX" b="1" dirty="0"/>
              <a:t/>
            </a:r>
            <a:br>
              <a:rPr lang="es-MX" b="1" dirty="0"/>
            </a:b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2110"/>
            <a:ext cx="8229600" cy="5184054"/>
          </a:xfrm>
        </p:spPr>
        <p:txBody>
          <a:bodyPr>
            <a:normAutofit fontScale="92500" lnSpcReduction="20000"/>
          </a:bodyPr>
          <a:lstStyle/>
          <a:p>
            <a:r>
              <a:rPr lang="es-MX" sz="2800" dirty="0"/>
              <a:t>En los números decimales, la parte entera y la decimal están separados por un símbolo llamado separador decimal</a:t>
            </a:r>
            <a:r>
              <a:rPr lang="es-MX" sz="2800" dirty="0" smtClean="0"/>
              <a:t>. En la mayoría de países se utiliza el “punto” como separador decimal.</a:t>
            </a:r>
          </a:p>
          <a:p>
            <a:pPr marL="0" indent="0">
              <a:buNone/>
            </a:pPr>
            <a:r>
              <a:rPr lang="es-MX" sz="2800" dirty="0" smtClean="0"/>
              <a:t>Ejemplo:</a:t>
            </a:r>
          </a:p>
          <a:p>
            <a:pPr marL="0" indent="0">
              <a:buNone/>
            </a:pPr>
            <a:r>
              <a:rPr lang="es-MX" sz="2800" dirty="0" smtClean="0"/>
              <a:t>La mitad de 3 es 1.5</a:t>
            </a:r>
          </a:p>
          <a:p>
            <a:pPr marL="0" indent="0">
              <a:buNone/>
            </a:pPr>
            <a:r>
              <a:rPr lang="es-MX" sz="2800" dirty="0" smtClean="0"/>
              <a:t>El valor de pi es 3.14159</a:t>
            </a:r>
          </a:p>
          <a:p>
            <a:pPr marL="0" indent="0">
              <a:buNone/>
            </a:pPr>
            <a:endParaRPr lang="es-MX" sz="2800" dirty="0" smtClean="0"/>
          </a:p>
          <a:p>
            <a:r>
              <a:rPr lang="es-MX" sz="2800" dirty="0" smtClean="0"/>
              <a:t>Al escribirlo, el </a:t>
            </a:r>
            <a:r>
              <a:rPr lang="es-MX" sz="2800" dirty="0"/>
              <a:t>separador decimal se expresa con las conjunciones "y" o "con</a:t>
            </a:r>
            <a:r>
              <a:rPr lang="es-MX" sz="2800" dirty="0" smtClean="0"/>
              <a:t>":</a:t>
            </a:r>
          </a:p>
          <a:p>
            <a:pPr marL="0" indent="0">
              <a:buNone/>
            </a:pPr>
            <a:r>
              <a:rPr lang="es-MX" sz="2800" dirty="0" smtClean="0"/>
              <a:t>Ejemplo:</a:t>
            </a:r>
          </a:p>
          <a:p>
            <a:pPr marL="0" indent="0">
              <a:buNone/>
            </a:pPr>
            <a:r>
              <a:rPr lang="es-MX" sz="2800" dirty="0" smtClean="0"/>
              <a:t>7.34  (siete </a:t>
            </a:r>
            <a:r>
              <a:rPr lang="es-MX" sz="2800" dirty="0" smtClean="0">
                <a:solidFill>
                  <a:srgbClr val="FF0000"/>
                </a:solidFill>
              </a:rPr>
              <a:t>y</a:t>
            </a:r>
            <a:r>
              <a:rPr lang="es-MX" sz="2800" dirty="0" smtClean="0"/>
              <a:t> treinta y cuatro)</a:t>
            </a:r>
          </a:p>
          <a:p>
            <a:pPr marL="0" indent="0">
              <a:buNone/>
            </a:pPr>
            <a:r>
              <a:rPr lang="es-MX" sz="2800" dirty="0" smtClean="0"/>
              <a:t>7.34 (siete </a:t>
            </a:r>
            <a:r>
              <a:rPr lang="es-MX" sz="2800" dirty="0" smtClean="0">
                <a:solidFill>
                  <a:srgbClr val="FF0000"/>
                </a:solidFill>
              </a:rPr>
              <a:t>con</a:t>
            </a:r>
            <a:r>
              <a:rPr lang="es-MX" sz="2800" dirty="0" smtClean="0"/>
              <a:t> treinta y cuatro)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54742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Ortografía de los decimales</a:t>
            </a:r>
            <a:r>
              <a:rPr lang="es-MX" b="1" dirty="0"/>
              <a:t/>
            </a:r>
            <a:br>
              <a:rPr lang="es-MX" b="1" dirty="0"/>
            </a:br>
            <a:endParaRPr lang="es-HN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2110"/>
            <a:ext cx="8229600" cy="5184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Expresión oral de los decimales: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Se </a:t>
            </a:r>
            <a:r>
              <a:rPr lang="es-MX" sz="2800" dirty="0"/>
              <a:t>puede realizar diciendo "punto" </a:t>
            </a:r>
            <a:r>
              <a:rPr lang="es-MX" sz="2800" dirty="0" smtClean="0"/>
              <a:t>para </a:t>
            </a:r>
            <a:r>
              <a:rPr lang="es-MX" sz="2800" dirty="0"/>
              <a:t>separar la parte entera de la </a:t>
            </a:r>
            <a:r>
              <a:rPr lang="es-MX" sz="2800" dirty="0" smtClean="0"/>
              <a:t>decimal.</a:t>
            </a:r>
          </a:p>
          <a:p>
            <a:pPr marL="0" indent="0">
              <a:buNone/>
            </a:pPr>
            <a:r>
              <a:rPr lang="es-MX" sz="2800" dirty="0" smtClean="0"/>
              <a:t>7.34 siete </a:t>
            </a:r>
            <a:r>
              <a:rPr lang="es-MX" sz="2800" dirty="0"/>
              <a:t>punto treinta y </a:t>
            </a:r>
            <a:r>
              <a:rPr lang="es-MX" sz="2800" dirty="0" smtClean="0"/>
              <a:t>cuatro</a:t>
            </a:r>
            <a:endParaRPr lang="es-MX" sz="2800" dirty="0"/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1405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13302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dirty="0" smtClean="0"/>
              <a:t>Ejercicios</a:t>
            </a:r>
            <a:endParaRPr lang="es-HN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6582" y="1932726"/>
            <a:ext cx="1219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11</a:t>
            </a:r>
          </a:p>
          <a:p>
            <a:pPr marL="0" indent="0">
              <a:buNone/>
            </a:pPr>
            <a:r>
              <a:rPr lang="es-MX" dirty="0" smtClean="0"/>
              <a:t>97</a:t>
            </a:r>
          </a:p>
          <a:p>
            <a:pPr marL="0" indent="0">
              <a:buNone/>
            </a:pPr>
            <a:r>
              <a:rPr lang="es-MX" dirty="0" smtClean="0"/>
              <a:t>436</a:t>
            </a:r>
          </a:p>
          <a:p>
            <a:pPr marL="0" indent="0">
              <a:buNone/>
            </a:pPr>
            <a:r>
              <a:rPr lang="es-MX" dirty="0" smtClean="0"/>
              <a:t>6 000</a:t>
            </a:r>
          </a:p>
          <a:p>
            <a:pPr marL="0" indent="0">
              <a:buNone/>
            </a:pPr>
            <a:r>
              <a:rPr lang="es-MX" dirty="0" smtClean="0"/>
              <a:t>7</a:t>
            </a:r>
          </a:p>
          <a:p>
            <a:pPr marL="0" indent="0">
              <a:buNone/>
            </a:pPr>
            <a:r>
              <a:rPr lang="es-MX" dirty="0" smtClean="0"/>
              <a:t>21</a:t>
            </a:r>
          </a:p>
          <a:p>
            <a:pPr marL="0" indent="0">
              <a:buNone/>
            </a:pPr>
            <a:r>
              <a:rPr lang="es-MX" dirty="0" smtClean="0"/>
              <a:t>38</a:t>
            </a:r>
          </a:p>
          <a:p>
            <a:pPr marL="0" indent="0">
              <a:buNone/>
            </a:pPr>
            <a:r>
              <a:rPr lang="es-MX" dirty="0" smtClean="0"/>
              <a:t>62</a:t>
            </a:r>
          </a:p>
          <a:p>
            <a:pPr marL="0" indent="0">
              <a:buNone/>
            </a:pPr>
            <a:endParaRPr lang="es-HN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559958" y="1939324"/>
            <a:ext cx="1219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dirty="0" smtClean="0"/>
              <a:t>29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8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10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14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300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201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500</a:t>
            </a:r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6695703" y="1945920"/>
            <a:ext cx="1672441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dirty="0" smtClean="0"/>
              <a:t>1.14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2.15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3.40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4.50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5.80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2 324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617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789 123</a:t>
            </a:r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sp>
        <p:nvSpPr>
          <p:cNvPr id="10" name="9 CuadroTexto"/>
          <p:cNvSpPr txBox="1"/>
          <p:nvPr/>
        </p:nvSpPr>
        <p:spPr>
          <a:xfrm>
            <a:off x="955964" y="775847"/>
            <a:ext cx="6898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/>
              <a:t>Pronunciar y escribir en letras los números siguientes:</a:t>
            </a:r>
            <a:endParaRPr lang="es-HN" sz="2400" dirty="0"/>
          </a:p>
        </p:txBody>
      </p:sp>
    </p:spTree>
    <p:extLst>
      <p:ext uri="{BB962C8B-B14F-4D97-AF65-F5344CB8AC3E}">
        <p14:creationId xmlns:p14="http://schemas.microsoft.com/office/powerpoint/2010/main" val="145699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0070C0"/>
                </a:solidFill>
              </a:rPr>
              <a:t>Ordinales</a:t>
            </a:r>
            <a:endParaRPr lang="es-HN" b="1" u="sng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46910"/>
            <a:ext cx="8229600" cy="95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En español, los números ordinales son adjetivos que expresan el orden que ocupa un elemento en una serie ordenada.</a:t>
            </a:r>
            <a:endParaRPr lang="es-HN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93964" y="2320640"/>
            <a:ext cx="8728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HN" dirty="0" smtClean="0"/>
              <a:t>1.º</a:t>
            </a:r>
            <a:r>
              <a:rPr lang="es-MX" dirty="0" smtClean="0"/>
              <a:t> </a:t>
            </a:r>
          </a:p>
          <a:p>
            <a:pPr marL="0" indent="0">
              <a:buNone/>
            </a:pPr>
            <a:r>
              <a:rPr lang="es-HN" dirty="0" smtClean="0"/>
              <a:t>2.º</a:t>
            </a:r>
            <a:endParaRPr lang="es-MX" dirty="0" smtClean="0"/>
          </a:p>
          <a:p>
            <a:pPr marL="0" indent="0">
              <a:buNone/>
            </a:pPr>
            <a:r>
              <a:rPr lang="es-HN" dirty="0" smtClean="0"/>
              <a:t>3.º</a:t>
            </a:r>
          </a:p>
          <a:p>
            <a:pPr marL="0" indent="0">
              <a:buNone/>
            </a:pPr>
            <a:r>
              <a:rPr lang="es-HN" dirty="0" smtClean="0"/>
              <a:t>4.º</a:t>
            </a:r>
          </a:p>
          <a:p>
            <a:pPr marL="0" indent="0">
              <a:buNone/>
            </a:pPr>
            <a:r>
              <a:rPr lang="es-HN" dirty="0" smtClean="0"/>
              <a:t>5.º</a:t>
            </a:r>
            <a:endParaRPr lang="es-MX" dirty="0" smtClean="0"/>
          </a:p>
          <a:p>
            <a:pPr marL="0" indent="0">
              <a:buNone/>
            </a:pPr>
            <a:r>
              <a:rPr lang="es-HN" dirty="0" smtClean="0"/>
              <a:t>6.º</a:t>
            </a:r>
            <a:endParaRPr lang="es-MX" dirty="0" smtClean="0"/>
          </a:p>
          <a:p>
            <a:pPr marL="0" indent="0">
              <a:buNone/>
            </a:pPr>
            <a:r>
              <a:rPr lang="es-HN" dirty="0" smtClean="0"/>
              <a:t>7.º</a:t>
            </a:r>
          </a:p>
          <a:p>
            <a:pPr marL="0" indent="0">
              <a:buNone/>
            </a:pPr>
            <a:r>
              <a:rPr lang="es-HN" dirty="0" smtClean="0"/>
              <a:t>8.º</a:t>
            </a:r>
            <a:endParaRPr lang="es-MX" dirty="0" smtClean="0"/>
          </a:p>
          <a:p>
            <a:pPr marL="0" indent="0">
              <a:buNone/>
            </a:pPr>
            <a:r>
              <a:rPr lang="es-HN" dirty="0" smtClean="0"/>
              <a:t>9.º</a:t>
            </a:r>
          </a:p>
          <a:p>
            <a:pPr marL="0" indent="0">
              <a:buNone/>
            </a:pPr>
            <a:r>
              <a:rPr lang="es-HN" dirty="0" smtClean="0"/>
              <a:t>10.º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177647" y="2304327"/>
            <a:ext cx="148242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dirty="0" smtClean="0"/>
              <a:t>primero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segundo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tercero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cuarto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quinto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sexto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séptimo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octavo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noveno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décimo</a:t>
            </a: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sp>
        <p:nvSpPr>
          <p:cNvPr id="7" name="6 Rectángulo"/>
          <p:cNvSpPr/>
          <p:nvPr/>
        </p:nvSpPr>
        <p:spPr>
          <a:xfrm>
            <a:off x="3770451" y="2246803"/>
            <a:ext cx="50964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accent6">
                    <a:lumMod val="75000"/>
                  </a:schemeClr>
                </a:solidFill>
              </a:rPr>
              <a:t>Los números ordinales del 1º al 10º en español, son los más importantes.</a:t>
            </a:r>
            <a:endParaRPr lang="es-HN" sz="2500" dirty="0"/>
          </a:p>
        </p:txBody>
      </p:sp>
      <p:sp>
        <p:nvSpPr>
          <p:cNvPr id="9" name="8 Rectángulo"/>
          <p:cNvSpPr/>
          <p:nvPr/>
        </p:nvSpPr>
        <p:spPr>
          <a:xfrm>
            <a:off x="3770448" y="4061768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Su cumpleaños es el primero de mayo.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784308" y="4685222"/>
            <a:ext cx="54151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Los 3 primeros capítulos son muy interesantes.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728888" y="3438341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Vivo en el segundo piso.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742743" y="5613474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Él está en octavo grado.</a:t>
            </a:r>
            <a:endParaRPr lang="es-HN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6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9" grpId="0"/>
      <p:bldP spid="10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Números </a:t>
            </a:r>
            <a:r>
              <a:rPr lang="es-MX" b="1" u="sng" dirty="0" smtClean="0"/>
              <a:t>Ordinales - </a:t>
            </a:r>
            <a:r>
              <a:rPr lang="es-HN" b="1" dirty="0">
                <a:solidFill>
                  <a:srgbClr val="0070C0"/>
                </a:solidFill>
              </a:rPr>
              <a:t>Género y número</a:t>
            </a:r>
            <a:r>
              <a:rPr lang="es-HN" dirty="0"/>
              <a:t/>
            </a:r>
            <a:br>
              <a:rPr lang="es-HN" dirty="0"/>
            </a:br>
            <a:endParaRPr lang="es-HN" b="1" u="sng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46910"/>
            <a:ext cx="8229600" cy="214745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Al contrario que los números cardinales, los ordinales son adjetivos y, como tales, debe concordar en género y número con los sustantivos a los que acompañan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/>
              <a:t>La forma femenina se escribe reemplazando la </a:t>
            </a:r>
            <a:r>
              <a:rPr lang="es-MX" i="1" dirty="0" smtClean="0"/>
              <a:t>”o”</a:t>
            </a:r>
            <a:r>
              <a:rPr lang="es-MX" dirty="0"/>
              <a:t> final con una </a:t>
            </a:r>
            <a:r>
              <a:rPr lang="es-MX" i="1" dirty="0" smtClean="0"/>
              <a:t>”a”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forma plural, como es habitual, termina con una </a:t>
            </a:r>
            <a:r>
              <a:rPr lang="es-MX" i="1" dirty="0" smtClean="0"/>
              <a:t>”s”</a:t>
            </a:r>
            <a:r>
              <a:rPr lang="es-MX" dirty="0" smtClean="0"/>
              <a:t>. </a:t>
            </a:r>
            <a:r>
              <a:rPr lang="es-MX" dirty="0"/>
              <a:t>Por ejemplo:</a:t>
            </a:r>
            <a:endParaRPr lang="es-MX" dirty="0" smtClean="0"/>
          </a:p>
          <a:p>
            <a:pPr marL="0" indent="0">
              <a:buNone/>
            </a:pP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4" y="3162299"/>
            <a:ext cx="3244561" cy="217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384" y="3185247"/>
            <a:ext cx="3485405" cy="2107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3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46910"/>
            <a:ext cx="8229600" cy="95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 smtClean="0"/>
              <a:t>Los números cardinales expresan unidades enteras.</a:t>
            </a:r>
          </a:p>
          <a:p>
            <a:pPr marL="0" indent="0">
              <a:buNone/>
            </a:pPr>
            <a:r>
              <a:rPr lang="es-MX" dirty="0" smtClean="0"/>
              <a:t>Con ellos se pueden medir cantidades. </a:t>
            </a:r>
          </a:p>
          <a:p>
            <a:pPr marL="0" indent="0">
              <a:buNone/>
            </a:pPr>
            <a:r>
              <a:rPr lang="es-MX" dirty="0" smtClean="0"/>
              <a:t>Se utilizan junto a </a:t>
            </a:r>
            <a:r>
              <a:rPr lang="es-MX" i="1" dirty="0" smtClean="0"/>
              <a:t>sustantivos contables</a:t>
            </a:r>
            <a:r>
              <a:rPr lang="es-MX" dirty="0" smtClean="0"/>
              <a:t>.</a:t>
            </a:r>
            <a:endParaRPr lang="es-HN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93964" y="2320640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dirty="0" smtClean="0"/>
              <a:t>0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1 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2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3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4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5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6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7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8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9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10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177647" y="2304327"/>
            <a:ext cx="148242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dirty="0" smtClean="0"/>
              <a:t>cero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>
                <a:solidFill>
                  <a:srgbClr val="0070C0"/>
                </a:solidFill>
              </a:rPr>
              <a:t>uno</a:t>
            </a:r>
            <a:endParaRPr lang="es-MX" dirty="0" smtClean="0"/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dos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tres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cuatro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cinco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seis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siete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ocho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dirty="0" smtClean="0"/>
              <a:t>diez</a:t>
            </a: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sp>
        <p:nvSpPr>
          <p:cNvPr id="7" name="6 Rectángulo"/>
          <p:cNvSpPr/>
          <p:nvPr/>
        </p:nvSpPr>
        <p:spPr>
          <a:xfrm>
            <a:off x="2731361" y="2607022"/>
            <a:ext cx="62144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accent6">
                    <a:lumMod val="75000"/>
                  </a:schemeClr>
                </a:solidFill>
              </a:rPr>
              <a:t>un</a:t>
            </a:r>
            <a:r>
              <a:rPr lang="es-MX" sz="2500" dirty="0" smtClean="0">
                <a:solidFill>
                  <a:srgbClr val="0070C0"/>
                </a:solidFill>
              </a:rPr>
              <a:t> </a:t>
            </a:r>
            <a:endParaRPr lang="es-HN" sz="2500" dirty="0"/>
          </a:p>
        </p:txBody>
      </p:sp>
      <p:sp>
        <p:nvSpPr>
          <p:cNvPr id="8" name="7 Rectángulo"/>
          <p:cNvSpPr/>
          <p:nvPr/>
        </p:nvSpPr>
        <p:spPr>
          <a:xfrm>
            <a:off x="3493361" y="2634731"/>
            <a:ext cx="54151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u="sng" dirty="0" smtClean="0">
                <a:solidFill>
                  <a:schemeClr val="accent6">
                    <a:lumMod val="75000"/>
                  </a:schemeClr>
                </a:solidFill>
              </a:rPr>
              <a:t>Un</a:t>
            </a:r>
            <a:r>
              <a:rPr lang="es-MX" sz="2500" dirty="0" smtClean="0">
                <a:solidFill>
                  <a:schemeClr val="accent6">
                    <a:lumMod val="75000"/>
                  </a:schemeClr>
                </a:solidFill>
              </a:rPr>
              <a:t> es un artículo indefinido o indeterminado.  </a:t>
            </a:r>
            <a:endParaRPr lang="es-HN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62633" y="4255731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Tengo _____ carro rojo.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604197" y="4809913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Yo también tengo ______.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604197" y="5391802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Hoy hay _____ fiesta en mi casa.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479507" y="3604596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¿Uno o un?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90338" y="6084529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Tengo _____ zapatos como los tuyos.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969358" y="2607022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 smtClean="0">
                <a:solidFill>
                  <a:srgbClr val="FF0066"/>
                </a:solidFill>
              </a:rPr>
              <a:t>una</a:t>
            </a:r>
            <a:endParaRPr lang="es-MX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8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  <p:bldP spid="9" grpId="0"/>
      <p:bldP spid="10" grpId="0"/>
      <p:bldP spid="11" grpId="0"/>
      <p:bldP spid="17" grpId="0"/>
      <p:bldP spid="18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Números </a:t>
            </a:r>
            <a:r>
              <a:rPr lang="es-MX" b="1" u="sng" dirty="0" smtClean="0"/>
              <a:t>Ordinales - </a:t>
            </a:r>
            <a:r>
              <a:rPr lang="es-HN" b="1" dirty="0">
                <a:solidFill>
                  <a:srgbClr val="0070C0"/>
                </a:solidFill>
              </a:rPr>
              <a:t>Género y número</a:t>
            </a:r>
            <a:r>
              <a:rPr lang="es-HN" dirty="0"/>
              <a:t/>
            </a:r>
            <a:br>
              <a:rPr lang="es-HN" dirty="0"/>
            </a:br>
            <a:endParaRPr lang="es-HN" b="1" u="sng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46910"/>
            <a:ext cx="8229600" cy="509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Las formas </a:t>
            </a:r>
            <a:r>
              <a:rPr lang="es-MX" i="1" dirty="0"/>
              <a:t>primero</a:t>
            </a:r>
            <a:r>
              <a:rPr lang="es-MX" dirty="0"/>
              <a:t> y </a:t>
            </a:r>
            <a:r>
              <a:rPr lang="es-MX" i="1" dirty="0"/>
              <a:t>tercero</a:t>
            </a:r>
            <a:r>
              <a:rPr lang="es-MX" dirty="0"/>
              <a:t> </a:t>
            </a:r>
            <a:r>
              <a:rPr lang="es-MX" dirty="0" smtClean="0"/>
              <a:t>se acortan </a:t>
            </a:r>
            <a:r>
              <a:rPr lang="es-MX" dirty="0"/>
              <a:t>cuando preceden </a:t>
            </a:r>
            <a:r>
              <a:rPr lang="es-MX" dirty="0" smtClean="0"/>
              <a:t>(cuando están antes) a </a:t>
            </a:r>
            <a:r>
              <a:rPr lang="es-MX" dirty="0"/>
              <a:t>un sustantivo masculino singular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primero – primer</a:t>
            </a:r>
          </a:p>
          <a:p>
            <a:pPr marL="0" indent="0">
              <a:buNone/>
            </a:pPr>
            <a:r>
              <a:rPr lang="es-MX" dirty="0" smtClean="0"/>
              <a:t>tercero - tercer</a:t>
            </a:r>
          </a:p>
          <a:p>
            <a:pPr marL="0" indent="0">
              <a:buNone/>
            </a:pPr>
            <a:r>
              <a:rPr lang="es-MX" dirty="0" smtClean="0"/>
              <a:t>Ejemplos:</a:t>
            </a:r>
          </a:p>
          <a:p>
            <a:pPr>
              <a:buFontTx/>
              <a:buChar char="-"/>
            </a:pPr>
            <a:r>
              <a:rPr lang="es-MX" i="1" dirty="0" smtClean="0"/>
              <a:t>Su </a:t>
            </a:r>
            <a:r>
              <a:rPr lang="es-MX" b="1" i="1" dirty="0"/>
              <a:t>tercer</a:t>
            </a:r>
            <a:r>
              <a:rPr lang="es-MX" i="1" dirty="0"/>
              <a:t> </a:t>
            </a:r>
            <a:r>
              <a:rPr lang="es-MX" i="1" dirty="0" smtClean="0">
                <a:solidFill>
                  <a:srgbClr val="0070C0"/>
                </a:solidFill>
              </a:rPr>
              <a:t>esposo</a:t>
            </a:r>
            <a:r>
              <a:rPr lang="es-MX" i="1" dirty="0" smtClean="0"/>
              <a:t> </a:t>
            </a:r>
            <a:r>
              <a:rPr lang="es-MX" i="1" dirty="0"/>
              <a:t>fue un famoso cirujano plástico</a:t>
            </a:r>
            <a:r>
              <a:rPr lang="es-MX" i="1" dirty="0" smtClean="0"/>
              <a:t>.</a:t>
            </a:r>
          </a:p>
          <a:p>
            <a:pPr>
              <a:buFontTx/>
              <a:buChar char="-"/>
            </a:pPr>
            <a:r>
              <a:rPr lang="es-MX" i="1" dirty="0"/>
              <a:t>Aquel fue mi </a:t>
            </a:r>
            <a:r>
              <a:rPr lang="es-MX" b="1" i="1" dirty="0"/>
              <a:t>primer</a:t>
            </a:r>
            <a:r>
              <a:rPr lang="es-MX" i="1" dirty="0"/>
              <a:t> </a:t>
            </a:r>
            <a:r>
              <a:rPr lang="es-MX" i="1" dirty="0">
                <a:solidFill>
                  <a:srgbClr val="0070C0"/>
                </a:solidFill>
              </a:rPr>
              <a:t>gran éxito.</a:t>
            </a:r>
            <a:endParaRPr lang="es-HN" dirty="0">
              <a:solidFill>
                <a:srgbClr val="0070C0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76602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Números </a:t>
            </a:r>
            <a:r>
              <a:rPr lang="es-MX" b="1" u="sng" dirty="0" smtClean="0"/>
              <a:t>Ordinales - </a:t>
            </a:r>
            <a:r>
              <a:rPr lang="es-HN" b="1" dirty="0" smtClean="0">
                <a:solidFill>
                  <a:srgbClr val="0070C0"/>
                </a:solidFill>
              </a:rPr>
              <a:t>Abreviaturas</a:t>
            </a:r>
            <a:r>
              <a:rPr lang="es-HN" dirty="0"/>
              <a:t/>
            </a:r>
            <a:br>
              <a:rPr lang="es-HN" dirty="0"/>
            </a:br>
            <a:endParaRPr lang="es-HN" b="1" u="sng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46910"/>
            <a:ext cx="8229600" cy="128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Existen dos formas de abreviar los ordinales en español: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con </a:t>
            </a:r>
            <a:r>
              <a:rPr lang="es-MX" dirty="0"/>
              <a:t>números romanos o con numerales </a:t>
            </a:r>
            <a:r>
              <a:rPr lang="es-MX" dirty="0" smtClean="0"/>
              <a:t>cardinales </a:t>
            </a:r>
            <a:r>
              <a:rPr lang="es-MX" dirty="0"/>
              <a:t>seguidos por un indicador de ordinal (º, ª o </a:t>
            </a:r>
            <a:r>
              <a:rPr lang="es-MX" dirty="0" err="1"/>
              <a:t>er</a:t>
            </a:r>
            <a:r>
              <a:rPr lang="es-MX" dirty="0"/>
              <a:t>, que pueden, opcionalmente, ir subrayados</a:t>
            </a:r>
            <a:r>
              <a:rPr lang="es-MX" dirty="0" smtClean="0"/>
              <a:t>):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74" y="2483859"/>
            <a:ext cx="5680362" cy="3089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80108" y="5669109"/>
            <a:ext cx="89638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Al abreviar los números ordinales se debe colocar un punto entre el número y el  indicador </a:t>
            </a:r>
            <a:r>
              <a:rPr lang="es-MX" dirty="0"/>
              <a:t>de </a:t>
            </a:r>
            <a:r>
              <a:rPr lang="es-MX" dirty="0" smtClean="0"/>
              <a:t>ordinal ya que se trata de una abreviatura. </a:t>
            </a:r>
            <a:r>
              <a:rPr lang="es-MX" dirty="0"/>
              <a:t>Sin embargo, en la práctica no se suele usar, incluso en textos formales.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03572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Números </a:t>
            </a:r>
            <a:r>
              <a:rPr lang="es-MX" b="1" u="sng" dirty="0" smtClean="0"/>
              <a:t>Ordinales - </a:t>
            </a:r>
            <a:r>
              <a:rPr lang="es-HN" b="1" dirty="0" smtClean="0">
                <a:solidFill>
                  <a:srgbClr val="0070C0"/>
                </a:solidFill>
              </a:rPr>
              <a:t>Abreviaturas</a:t>
            </a:r>
            <a:r>
              <a:rPr lang="es-HN" dirty="0"/>
              <a:t/>
            </a:r>
            <a:br>
              <a:rPr lang="es-HN" dirty="0"/>
            </a:br>
            <a:endParaRPr lang="es-HN" b="1" u="sng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46909"/>
            <a:ext cx="8229600" cy="52785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Los numerales romanos se usan principalmente en los siguientes casos (y siempre detrás del sustantivo, excepto en el último caso</a:t>
            </a:r>
            <a:r>
              <a:rPr lang="es-MX" dirty="0" smtClean="0"/>
              <a:t>):</a:t>
            </a:r>
          </a:p>
          <a:p>
            <a:r>
              <a:rPr lang="es-MX" dirty="0"/>
              <a:t>Para nombrar </a:t>
            </a:r>
            <a:r>
              <a:rPr lang="es-MX" b="1" dirty="0"/>
              <a:t>siglos</a:t>
            </a:r>
            <a:r>
              <a:rPr lang="es-MX" dirty="0"/>
              <a:t>: </a:t>
            </a:r>
            <a:r>
              <a:rPr lang="es-MX" i="1" dirty="0"/>
              <a:t>Siglo </a:t>
            </a:r>
            <a:r>
              <a:rPr lang="es-MX" i="1" dirty="0">
                <a:solidFill>
                  <a:schemeClr val="accent6">
                    <a:lumMod val="75000"/>
                  </a:schemeClr>
                </a:solidFill>
              </a:rPr>
              <a:t>XX</a:t>
            </a:r>
            <a:r>
              <a:rPr lang="es-MX" dirty="0"/>
              <a:t>, </a:t>
            </a:r>
            <a:r>
              <a:rPr lang="es-MX" i="1" dirty="0"/>
              <a:t>siglo </a:t>
            </a:r>
            <a:r>
              <a:rPr lang="es-MX" i="1" dirty="0">
                <a:solidFill>
                  <a:schemeClr val="accent6">
                    <a:lumMod val="75000"/>
                  </a:schemeClr>
                </a:solidFill>
              </a:rPr>
              <a:t>III</a:t>
            </a:r>
            <a:r>
              <a:rPr lang="es-MX" i="1" dirty="0"/>
              <a:t> antes de Cristo</a:t>
            </a:r>
            <a:r>
              <a:rPr lang="es-MX" dirty="0"/>
              <a:t>, etc</a:t>
            </a:r>
            <a:r>
              <a:rPr lang="es-MX" dirty="0" smtClean="0"/>
              <a:t>.</a:t>
            </a:r>
          </a:p>
          <a:p>
            <a:r>
              <a:rPr lang="es-MX" dirty="0"/>
              <a:t>En las series de papas, emperadores o monarcas: Benedicto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XVI</a:t>
            </a:r>
            <a:r>
              <a:rPr lang="es-MX" dirty="0"/>
              <a:t>, Alfonso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VIII</a:t>
            </a:r>
            <a:r>
              <a:rPr lang="es-MX" dirty="0"/>
              <a:t>, etc</a:t>
            </a:r>
            <a:r>
              <a:rPr lang="es-MX" dirty="0" smtClean="0"/>
              <a:t>.</a:t>
            </a:r>
          </a:p>
          <a:p>
            <a:r>
              <a:rPr lang="es-MX" dirty="0"/>
              <a:t>Para enumerar libros, volúmenes, capítulos, etc., que componen una obra literaria: Capítulo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III</a:t>
            </a:r>
            <a:r>
              <a:rPr lang="es-MX" dirty="0" smtClean="0"/>
              <a:t>…</a:t>
            </a:r>
          </a:p>
          <a:p>
            <a:r>
              <a:rPr lang="es-MX" dirty="0"/>
              <a:t>Para enumerar eventos recurrentes, como congresos, festivales, etc.: La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XXIII</a:t>
            </a:r>
            <a:r>
              <a:rPr lang="es-MX" dirty="0"/>
              <a:t> edición del Festival de San Sebastián.</a:t>
            </a:r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76268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0070C0"/>
                </a:solidFill>
              </a:rPr>
              <a:t>Ordinales</a:t>
            </a:r>
            <a:endParaRPr lang="es-HN" b="1" u="sng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3964" y="1246910"/>
            <a:ext cx="4391891" cy="5417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/>
              <a:t>Los ordinales mayores que </a:t>
            </a:r>
            <a:r>
              <a:rPr lang="es-MX" sz="2400" i="1" dirty="0"/>
              <a:t>10.º</a:t>
            </a:r>
            <a:r>
              <a:rPr lang="es-MX" sz="2400" dirty="0"/>
              <a:t> apenas se usan en el lenguaje cotidiano. 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/>
              <a:t>En </a:t>
            </a:r>
            <a:r>
              <a:rPr lang="es-MX" sz="2400" dirty="0"/>
              <a:t>su lugar, se usan los correspondientes numerales cardinales. 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/>
              <a:t>Por </a:t>
            </a:r>
            <a:r>
              <a:rPr lang="es-MX" sz="2400" dirty="0"/>
              <a:t>ejemplo, en lugar de </a:t>
            </a:r>
            <a:r>
              <a:rPr lang="es-MX" sz="2400" i="1" dirty="0"/>
              <a:t>duodécimo piso</a:t>
            </a:r>
            <a:r>
              <a:rPr lang="es-MX" sz="2400" dirty="0"/>
              <a:t>, la forma habitual </a:t>
            </a:r>
            <a:r>
              <a:rPr lang="es-MX" sz="2400" dirty="0" smtClean="0"/>
              <a:t>es </a:t>
            </a:r>
            <a:r>
              <a:rPr lang="es-MX" sz="2400" dirty="0"/>
              <a:t>simplemente </a:t>
            </a:r>
            <a:r>
              <a:rPr lang="es-MX" sz="2400" i="1" dirty="0"/>
              <a:t>piso doce</a:t>
            </a:r>
            <a:r>
              <a:rPr lang="es-MX" sz="2400" dirty="0"/>
              <a:t>.</a:t>
            </a:r>
            <a:endParaRPr lang="es-HN" sz="24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793674" y="1427017"/>
            <a:ext cx="1440872" cy="5153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HN" sz="2400" dirty="0"/>
              <a:t>11.º</a:t>
            </a:r>
            <a:r>
              <a:rPr lang="es-MX" sz="2400" dirty="0" smtClean="0"/>
              <a:t> </a:t>
            </a:r>
          </a:p>
          <a:p>
            <a:pPr marL="0" indent="0">
              <a:buNone/>
            </a:pPr>
            <a:r>
              <a:rPr lang="es-HN" sz="2400" dirty="0"/>
              <a:t>12.º	</a:t>
            </a:r>
            <a:endParaRPr lang="es-MX" sz="2400" dirty="0" smtClean="0"/>
          </a:p>
          <a:p>
            <a:pPr marL="0" indent="0">
              <a:buNone/>
            </a:pPr>
            <a:r>
              <a:rPr lang="es-HN" sz="2400" dirty="0" smtClean="0"/>
              <a:t>13.º</a:t>
            </a:r>
          </a:p>
          <a:p>
            <a:pPr marL="0" indent="0">
              <a:buNone/>
            </a:pPr>
            <a:r>
              <a:rPr lang="es-HN" sz="2400" dirty="0" smtClean="0"/>
              <a:t>14.º</a:t>
            </a:r>
          </a:p>
          <a:p>
            <a:pPr marL="0" indent="0">
              <a:buNone/>
            </a:pPr>
            <a:r>
              <a:rPr lang="es-HN" sz="2400" dirty="0" smtClean="0"/>
              <a:t>15.º</a:t>
            </a:r>
          </a:p>
          <a:p>
            <a:pPr marL="0" indent="0">
              <a:buNone/>
            </a:pPr>
            <a:r>
              <a:rPr lang="es-HN" sz="2400" dirty="0" smtClean="0"/>
              <a:t>16.º</a:t>
            </a:r>
          </a:p>
          <a:p>
            <a:pPr marL="0" indent="0">
              <a:buNone/>
            </a:pPr>
            <a:r>
              <a:rPr lang="es-HN" sz="2400" dirty="0" smtClean="0"/>
              <a:t>17.º</a:t>
            </a:r>
          </a:p>
          <a:p>
            <a:pPr marL="0" indent="0">
              <a:buNone/>
            </a:pPr>
            <a:r>
              <a:rPr lang="es-HN" sz="2400" dirty="0" smtClean="0"/>
              <a:t>18.º</a:t>
            </a:r>
          </a:p>
          <a:p>
            <a:pPr marL="0" indent="0">
              <a:buNone/>
            </a:pPr>
            <a:r>
              <a:rPr lang="es-HN" sz="2400" dirty="0" smtClean="0"/>
              <a:t>19.º</a:t>
            </a:r>
          </a:p>
          <a:p>
            <a:pPr marL="0" indent="0">
              <a:buNone/>
            </a:pPr>
            <a:r>
              <a:rPr lang="es-HN" sz="2400" dirty="0"/>
              <a:t>20.º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73921" y="2687781"/>
            <a:ext cx="1884224" cy="41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MX" dirty="0" smtClean="0"/>
          </a:p>
          <a:p>
            <a:pPr marL="0" indent="0">
              <a:buFont typeface="Arial" pitchFamily="34" charset="0"/>
              <a:buNone/>
            </a:pPr>
            <a:endParaRPr lang="es-HN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5721953" y="1427012"/>
            <a:ext cx="2285974" cy="5153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HN" sz="2400" dirty="0" smtClean="0"/>
              <a:t>un</a:t>
            </a:r>
            <a:r>
              <a:rPr lang="es-HN" sz="2400" b="1" dirty="0" smtClean="0"/>
              <a:t>décimo</a:t>
            </a:r>
            <a:r>
              <a:rPr lang="es-MX" sz="2400" dirty="0" smtClean="0"/>
              <a:t> </a:t>
            </a:r>
          </a:p>
          <a:p>
            <a:pPr marL="0" indent="0">
              <a:buNone/>
            </a:pPr>
            <a:r>
              <a:rPr lang="es-HN" sz="2400" dirty="0" smtClean="0">
                <a:solidFill>
                  <a:schemeClr val="accent2">
                    <a:lumMod val="75000"/>
                  </a:schemeClr>
                </a:solidFill>
              </a:rPr>
              <a:t>duo</a:t>
            </a:r>
            <a:r>
              <a:rPr lang="es-HN" sz="2400" b="1" dirty="0" smtClean="0"/>
              <a:t>décimo</a:t>
            </a:r>
            <a:r>
              <a:rPr lang="es-HN" sz="2400" dirty="0"/>
              <a:t>	</a:t>
            </a:r>
            <a:endParaRPr lang="es-MX" sz="2400" dirty="0" smtClean="0"/>
          </a:p>
          <a:p>
            <a:pPr marL="0" indent="0">
              <a:buNone/>
            </a:pPr>
            <a:r>
              <a:rPr lang="es-HN" sz="2400" b="1" dirty="0" smtClean="0"/>
              <a:t>decimo</a:t>
            </a:r>
            <a:r>
              <a:rPr lang="es-HN" sz="2400" dirty="0" smtClean="0"/>
              <a:t>tercero</a:t>
            </a:r>
            <a:endParaRPr lang="es-HN" sz="2400" dirty="0" smtClean="0"/>
          </a:p>
          <a:p>
            <a:pPr marL="0" indent="0">
              <a:buNone/>
            </a:pPr>
            <a:r>
              <a:rPr lang="es-HN" sz="2400" b="1" dirty="0" smtClean="0"/>
              <a:t>decimo</a:t>
            </a:r>
            <a:r>
              <a:rPr lang="es-HN" sz="2400" dirty="0" smtClean="0"/>
              <a:t>cuarto</a:t>
            </a:r>
          </a:p>
          <a:p>
            <a:pPr marL="0" indent="0">
              <a:buNone/>
            </a:pPr>
            <a:r>
              <a:rPr lang="es-HN" sz="2400" b="1" dirty="0" smtClean="0"/>
              <a:t>decimo</a:t>
            </a:r>
            <a:r>
              <a:rPr lang="es-HN" sz="2400" dirty="0" smtClean="0"/>
              <a:t>quinto</a:t>
            </a:r>
          </a:p>
          <a:p>
            <a:pPr marL="0" indent="0">
              <a:buNone/>
            </a:pPr>
            <a:r>
              <a:rPr lang="es-HN" sz="2400" b="1" dirty="0" smtClean="0"/>
              <a:t>decimo</a:t>
            </a:r>
            <a:r>
              <a:rPr lang="es-HN" sz="2400" dirty="0" smtClean="0"/>
              <a:t>sexto</a:t>
            </a:r>
          </a:p>
          <a:p>
            <a:pPr marL="0" indent="0">
              <a:buNone/>
            </a:pPr>
            <a:r>
              <a:rPr lang="es-HN" sz="2400" b="1" dirty="0" smtClean="0"/>
              <a:t>decimo</a:t>
            </a:r>
            <a:r>
              <a:rPr lang="es-HN" sz="2400" dirty="0" smtClean="0"/>
              <a:t>séptimo</a:t>
            </a:r>
          </a:p>
          <a:p>
            <a:pPr marL="0" indent="0">
              <a:buNone/>
            </a:pPr>
            <a:r>
              <a:rPr lang="es-HN" sz="2400" b="1" dirty="0" smtClean="0"/>
              <a:t>decim</a:t>
            </a:r>
            <a:r>
              <a:rPr lang="es-HN" sz="2400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s-HN" sz="2400" b="1" dirty="0" smtClean="0"/>
              <a:t>ctavo</a:t>
            </a:r>
            <a:endParaRPr lang="es-HN" sz="2400" b="1" dirty="0" smtClean="0"/>
          </a:p>
          <a:p>
            <a:pPr marL="0" indent="0">
              <a:buNone/>
            </a:pPr>
            <a:r>
              <a:rPr lang="es-HN" sz="2400" b="1" dirty="0" smtClean="0"/>
              <a:t>decimo</a:t>
            </a:r>
            <a:r>
              <a:rPr lang="es-HN" sz="2400" dirty="0" smtClean="0"/>
              <a:t>noveno </a:t>
            </a:r>
            <a:endParaRPr lang="es-HN" sz="2400" dirty="0" smtClean="0"/>
          </a:p>
          <a:p>
            <a:pPr marL="0" indent="0">
              <a:buNone/>
            </a:pPr>
            <a:r>
              <a:rPr lang="es-HN" sz="2400" b="1" dirty="0" smtClean="0"/>
              <a:t>vigésimo</a:t>
            </a:r>
            <a:endParaRPr lang="es-HN" sz="2400" b="1" dirty="0"/>
          </a:p>
        </p:txBody>
      </p:sp>
    </p:spTree>
    <p:extLst>
      <p:ext uri="{BB962C8B-B14F-4D97-AF65-F5344CB8AC3E}">
        <p14:creationId xmlns:p14="http://schemas.microsoft.com/office/powerpoint/2010/main" val="307833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11 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12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13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14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15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16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17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18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19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1" y="1486882"/>
            <a:ext cx="1676390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once</a:t>
            </a:r>
          </a:p>
          <a:p>
            <a:pPr marL="0" indent="0">
              <a:buNone/>
            </a:pPr>
            <a:r>
              <a:rPr lang="es-MX" sz="2400" dirty="0" smtClean="0"/>
              <a:t>doce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trece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catorce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quince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err="1" smtClean="0"/>
              <a:t>dieciseis</a:t>
            </a:r>
            <a:endParaRPr lang="es-MX" sz="2400" dirty="0" smtClean="0"/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diecisiete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dieciocho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diecinueve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veinte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521069" y="4394270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Mi sobrino tiene 10 años.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909460" y="1221616"/>
            <a:ext cx="61375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rgbClr val="0070C0"/>
                </a:solidFill>
              </a:rPr>
              <a:t>Los números del 16 al 19 se forman siguiendo el esquema: </a:t>
            </a:r>
            <a:endParaRPr lang="es-MX" sz="2000" dirty="0" smtClean="0">
              <a:solidFill>
                <a:srgbClr val="0070C0"/>
              </a:solidFill>
            </a:endParaRPr>
          </a:p>
          <a:p>
            <a:r>
              <a:rPr lang="es-MX" sz="2000" i="1" dirty="0" smtClean="0">
                <a:solidFill>
                  <a:srgbClr val="0070C0"/>
                </a:solidFill>
              </a:rPr>
              <a:t>diez </a:t>
            </a:r>
            <a:r>
              <a:rPr lang="es-MX" sz="2000" i="1" dirty="0">
                <a:solidFill>
                  <a:srgbClr val="0070C0"/>
                </a:solidFill>
              </a:rPr>
              <a:t>+ y + </a:t>
            </a:r>
            <a:r>
              <a:rPr lang="es-MX" sz="2000" i="1" dirty="0" smtClean="0">
                <a:solidFill>
                  <a:srgbClr val="0070C0"/>
                </a:solidFill>
              </a:rPr>
              <a:t>seis</a:t>
            </a:r>
          </a:p>
          <a:p>
            <a:r>
              <a:rPr lang="es-MX" sz="2000" i="1" dirty="0">
                <a:solidFill>
                  <a:srgbClr val="0070C0"/>
                </a:solidFill>
              </a:rPr>
              <a:t>diez + y + </a:t>
            </a:r>
            <a:r>
              <a:rPr lang="es-MX" sz="2000" i="1" dirty="0" smtClean="0">
                <a:solidFill>
                  <a:srgbClr val="0070C0"/>
                </a:solidFill>
              </a:rPr>
              <a:t>siete</a:t>
            </a:r>
          </a:p>
          <a:p>
            <a:r>
              <a:rPr lang="es-MX" sz="2000" i="1" dirty="0">
                <a:solidFill>
                  <a:srgbClr val="0070C0"/>
                </a:solidFill>
              </a:rPr>
              <a:t>diez + y + </a:t>
            </a:r>
            <a:r>
              <a:rPr lang="es-MX" sz="2000" i="1" dirty="0" smtClean="0">
                <a:solidFill>
                  <a:srgbClr val="0070C0"/>
                </a:solidFill>
              </a:rPr>
              <a:t>ocho</a:t>
            </a:r>
          </a:p>
          <a:p>
            <a:r>
              <a:rPr lang="es-MX" sz="2000" i="1" dirty="0">
                <a:solidFill>
                  <a:srgbClr val="0070C0"/>
                </a:solidFill>
              </a:rPr>
              <a:t>diez + y + </a:t>
            </a:r>
            <a:r>
              <a:rPr lang="es-MX" sz="2000" i="1" dirty="0" smtClean="0">
                <a:solidFill>
                  <a:srgbClr val="0070C0"/>
                </a:solidFill>
              </a:rPr>
              <a:t>nueve</a:t>
            </a:r>
            <a:r>
              <a:rPr lang="es-MX" sz="2000" i="1" dirty="0">
                <a:solidFill>
                  <a:srgbClr val="0070C0"/>
                </a:solidFill>
              </a:rPr>
              <a:t>.</a:t>
            </a:r>
            <a:endParaRPr lang="es-MX" sz="2000" dirty="0">
              <a:solidFill>
                <a:srgbClr val="0070C0"/>
              </a:solidFill>
            </a:endParaRPr>
          </a:p>
          <a:p>
            <a:r>
              <a:rPr lang="es-MX" sz="2000" dirty="0" smtClean="0">
                <a:solidFill>
                  <a:srgbClr val="0070C0"/>
                </a:solidFill>
              </a:rPr>
              <a:t>pero </a:t>
            </a:r>
            <a:r>
              <a:rPr lang="es-MX" sz="2000" dirty="0">
                <a:solidFill>
                  <a:srgbClr val="0070C0"/>
                </a:solidFill>
              </a:rPr>
              <a:t> </a:t>
            </a:r>
            <a:r>
              <a:rPr lang="es-MX" sz="2000" b="1" u="sng" dirty="0" smtClean="0">
                <a:solidFill>
                  <a:srgbClr val="0070C0"/>
                </a:solidFill>
              </a:rPr>
              <a:t>se escriben y se pronuncian formando una </a:t>
            </a:r>
            <a:r>
              <a:rPr lang="es-MX" sz="2000" b="1" u="sng" dirty="0">
                <a:solidFill>
                  <a:srgbClr val="0070C0"/>
                </a:solidFill>
              </a:rPr>
              <a:t>sola palabra</a:t>
            </a:r>
            <a:r>
              <a:rPr lang="es-MX" sz="2000" dirty="0">
                <a:solidFill>
                  <a:srgbClr val="0070C0"/>
                </a:solidFill>
              </a:rPr>
              <a:t>, </a:t>
            </a:r>
            <a:r>
              <a:rPr lang="es-MX" sz="2000" dirty="0" smtClean="0">
                <a:solidFill>
                  <a:srgbClr val="0070C0"/>
                </a:solidFill>
              </a:rPr>
              <a:t> por lo que se cambia la</a:t>
            </a:r>
            <a:r>
              <a:rPr lang="es-MX" sz="2000" dirty="0">
                <a:solidFill>
                  <a:srgbClr val="0070C0"/>
                </a:solidFill>
              </a:rPr>
              <a:t> </a:t>
            </a:r>
            <a:r>
              <a:rPr lang="es-MX" sz="2000" i="1" dirty="0">
                <a:solidFill>
                  <a:srgbClr val="0070C0"/>
                </a:solidFill>
              </a:rPr>
              <a:t>z</a:t>
            </a:r>
            <a:r>
              <a:rPr lang="es-MX" sz="2000" dirty="0">
                <a:solidFill>
                  <a:srgbClr val="0070C0"/>
                </a:solidFill>
              </a:rPr>
              <a:t> de </a:t>
            </a:r>
            <a:r>
              <a:rPr lang="es-MX" sz="2000" i="1" dirty="0">
                <a:solidFill>
                  <a:srgbClr val="0070C0"/>
                </a:solidFill>
              </a:rPr>
              <a:t>diez</a:t>
            </a:r>
            <a:r>
              <a:rPr lang="es-MX" sz="2000" dirty="0">
                <a:solidFill>
                  <a:srgbClr val="0070C0"/>
                </a:solidFill>
              </a:rPr>
              <a:t> por una </a:t>
            </a:r>
            <a:r>
              <a:rPr lang="es-MX" sz="2000" i="1" dirty="0">
                <a:solidFill>
                  <a:srgbClr val="0070C0"/>
                </a:solidFill>
              </a:rPr>
              <a:t>c</a:t>
            </a:r>
            <a:r>
              <a:rPr lang="es-MX" sz="2000" dirty="0">
                <a:solidFill>
                  <a:srgbClr val="0070C0"/>
                </a:solidFill>
              </a:rPr>
              <a:t> y la </a:t>
            </a:r>
            <a:r>
              <a:rPr lang="es-MX" sz="2000" dirty="0" smtClean="0">
                <a:solidFill>
                  <a:srgbClr val="0070C0"/>
                </a:solidFill>
              </a:rPr>
              <a:t>”</a:t>
            </a:r>
            <a:r>
              <a:rPr lang="es-MX" sz="2000" i="1" dirty="0" smtClean="0">
                <a:solidFill>
                  <a:srgbClr val="0070C0"/>
                </a:solidFill>
              </a:rPr>
              <a:t>y”</a:t>
            </a:r>
            <a:r>
              <a:rPr lang="es-MX" sz="2000" dirty="0">
                <a:solidFill>
                  <a:srgbClr val="0070C0"/>
                </a:solidFill>
              </a:rPr>
              <a:t> por una </a:t>
            </a:r>
            <a:r>
              <a:rPr lang="es-MX" sz="2000" dirty="0" smtClean="0">
                <a:solidFill>
                  <a:srgbClr val="0070C0"/>
                </a:solidFill>
              </a:rPr>
              <a:t>”</a:t>
            </a:r>
            <a:r>
              <a:rPr lang="es-MX" sz="2000" i="1" dirty="0" smtClean="0">
                <a:solidFill>
                  <a:srgbClr val="0070C0"/>
                </a:solidFill>
              </a:rPr>
              <a:t>i”</a:t>
            </a:r>
            <a:r>
              <a:rPr lang="es-MX" sz="2000" dirty="0" smtClean="0">
                <a:solidFill>
                  <a:srgbClr val="0070C0"/>
                </a:solidFill>
              </a:rPr>
              <a:t>.</a:t>
            </a:r>
            <a:endParaRPr lang="es-MX" sz="2000" dirty="0">
              <a:solidFill>
                <a:srgbClr val="0070C0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48773" y="4823757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No te veía desde que tenías 16 años.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548773" y="5280955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Tuve mi primer novio a los 18 años.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534919" y="5691416"/>
            <a:ext cx="54151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Cuando cumplas 19 te daré el viaje que quieres.</a:t>
            </a:r>
            <a:endParaRPr lang="es-HN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1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7" grpId="0"/>
      <p:bldP spid="18" grpId="0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21 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22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23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24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25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26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27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28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29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1" y="1486882"/>
            <a:ext cx="1676390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veintiuno</a:t>
            </a:r>
          </a:p>
          <a:p>
            <a:pPr marL="0" indent="0">
              <a:buNone/>
            </a:pPr>
            <a:r>
              <a:rPr lang="es-MX" sz="2400" dirty="0" smtClean="0"/>
              <a:t>veintidós</a:t>
            </a:r>
          </a:p>
          <a:p>
            <a:pPr marL="0" indent="0">
              <a:buNone/>
            </a:pPr>
            <a:r>
              <a:rPr lang="es-MX" sz="2400" dirty="0" smtClean="0"/>
              <a:t>veintitrés</a:t>
            </a:r>
          </a:p>
          <a:p>
            <a:pPr marL="0" indent="0">
              <a:buNone/>
            </a:pPr>
            <a:r>
              <a:rPr lang="es-MX" sz="2400" dirty="0" smtClean="0"/>
              <a:t>veinticuatro</a:t>
            </a:r>
          </a:p>
          <a:p>
            <a:pPr marL="0" indent="0">
              <a:buNone/>
            </a:pPr>
            <a:r>
              <a:rPr lang="es-MX" sz="2400" dirty="0" smtClean="0"/>
              <a:t>veinticinco</a:t>
            </a:r>
          </a:p>
          <a:p>
            <a:pPr marL="0" indent="0">
              <a:buNone/>
            </a:pPr>
            <a:r>
              <a:rPr lang="es-MX" sz="2400" dirty="0" err="1" smtClean="0"/>
              <a:t>veintiseis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/>
              <a:t>veintisiete</a:t>
            </a:r>
          </a:p>
          <a:p>
            <a:pPr marL="0" indent="0">
              <a:buNone/>
            </a:pPr>
            <a:r>
              <a:rPr lang="es-MX" sz="2400" dirty="0" smtClean="0"/>
              <a:t>veintiocho</a:t>
            </a:r>
          </a:p>
          <a:p>
            <a:pPr marL="0" indent="0">
              <a:buNone/>
            </a:pPr>
            <a:r>
              <a:rPr lang="es-MX" sz="2400" dirty="0" smtClean="0"/>
              <a:t>veintinueve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treinta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437942" y="3881652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Mi mamá tuvo su primer hijo a los 24.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479508" y="1540270"/>
            <a:ext cx="54151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Los números del 21 al 29 se forman siguiendo el esquema: </a:t>
            </a:r>
          </a:p>
          <a:p>
            <a:r>
              <a:rPr lang="es-MX" sz="2000" i="1" dirty="0" smtClean="0"/>
              <a:t>veinte + y + uno</a:t>
            </a:r>
          </a:p>
          <a:p>
            <a:r>
              <a:rPr lang="es-MX" sz="2000" i="1" dirty="0" smtClean="0"/>
              <a:t>veinte + y + dos, etc.</a:t>
            </a:r>
          </a:p>
          <a:p>
            <a:r>
              <a:rPr lang="es-MX" sz="2000" dirty="0" smtClean="0"/>
              <a:t>Pero  </a:t>
            </a:r>
            <a:r>
              <a:rPr lang="es-MX" sz="2000" b="1" u="sng" dirty="0" smtClean="0"/>
              <a:t>se escriben y se pronuncian formando una sola palabra</a:t>
            </a:r>
            <a:r>
              <a:rPr lang="es-MX" sz="2000" dirty="0" smtClean="0"/>
              <a:t>  por lo que la </a:t>
            </a:r>
            <a:r>
              <a:rPr lang="es-MX" sz="2000" i="1" dirty="0" smtClean="0"/>
              <a:t>e</a:t>
            </a:r>
            <a:r>
              <a:rPr lang="es-MX" sz="2000" dirty="0" smtClean="0"/>
              <a:t> de veinte se suprime y la ”</a:t>
            </a:r>
            <a:r>
              <a:rPr lang="es-MX" sz="2000" i="1" dirty="0" smtClean="0"/>
              <a:t>y”</a:t>
            </a:r>
            <a:r>
              <a:rPr lang="es-MX" sz="2000" dirty="0" smtClean="0"/>
              <a:t> se cambia por una ”</a:t>
            </a:r>
            <a:r>
              <a:rPr lang="es-MX" sz="2000" i="1" dirty="0" smtClean="0"/>
              <a:t>i”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sp>
        <p:nvSpPr>
          <p:cNvPr id="18" name="17 Rectángulo"/>
          <p:cNvSpPr/>
          <p:nvPr/>
        </p:nvSpPr>
        <p:spPr>
          <a:xfrm>
            <a:off x="3465645" y="4408121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Mi hermana tiene 28 años.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465645" y="4948446"/>
            <a:ext cx="54151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Cuando empezó a trabajar en esa compañía, tenía 23 años.</a:t>
            </a:r>
            <a:endParaRPr lang="es-HN" sz="2500" dirty="0">
              <a:solidFill>
                <a:schemeClr val="tx2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507209" y="5802256"/>
            <a:ext cx="5415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dirty="0" smtClean="0">
                <a:solidFill>
                  <a:schemeClr val="tx2"/>
                </a:solidFill>
              </a:rPr>
              <a:t>Ellos se casaron cuando tenían 29 años.</a:t>
            </a:r>
            <a:endParaRPr lang="es-HN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9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7" grpId="0"/>
      <p:bldP spid="18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31 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32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33</a:t>
            </a:r>
          </a:p>
          <a:p>
            <a:pPr marL="0" indent="0">
              <a:buNone/>
            </a:pPr>
            <a:r>
              <a:rPr lang="es-MX" sz="2400" dirty="0"/>
              <a:t>34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35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36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37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38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39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/>
              <a:t>40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0" y="1486882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treinta y uno</a:t>
            </a:r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treinta 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cuarenta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3368671" y="2260706"/>
            <a:ext cx="56506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Los números </a:t>
            </a:r>
            <a:r>
              <a:rPr lang="es-MX" sz="2800" b="1" u="sng" dirty="0" smtClean="0">
                <a:solidFill>
                  <a:srgbClr val="0070C0"/>
                </a:solidFill>
              </a:rPr>
              <a:t>desde el 31 hasta el 99</a:t>
            </a:r>
            <a:r>
              <a:rPr lang="es-MX" sz="2800" dirty="0" smtClean="0"/>
              <a:t> se forman siguiendo el esquema: </a:t>
            </a:r>
          </a:p>
          <a:p>
            <a:r>
              <a:rPr lang="es-MX" sz="2800" i="1" dirty="0" smtClean="0"/>
              <a:t>treinta + y + uno</a:t>
            </a:r>
          </a:p>
          <a:p>
            <a:r>
              <a:rPr lang="es-MX" sz="2800" i="1" dirty="0" smtClean="0"/>
              <a:t>treinta + y + dos, etc.</a:t>
            </a:r>
          </a:p>
          <a:p>
            <a:r>
              <a:rPr lang="es-MX" sz="2800" b="1" u="sng" dirty="0" smtClean="0"/>
              <a:t>No se escriben en una sola palabra.</a:t>
            </a:r>
            <a:r>
              <a:rPr lang="es-MX" sz="2800" dirty="0" smtClean="0"/>
              <a:t>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7290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41 </a:t>
            </a:r>
          </a:p>
          <a:p>
            <a:pPr marL="0" indent="0">
              <a:buNone/>
            </a:pPr>
            <a:r>
              <a:rPr lang="es-MX" sz="2400" dirty="0"/>
              <a:t>42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43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/>
              <a:t>4</a:t>
            </a:r>
            <a:r>
              <a:rPr lang="es-MX" sz="2400" dirty="0" smtClean="0"/>
              <a:t>4</a:t>
            </a:r>
          </a:p>
          <a:p>
            <a:pPr marL="0" indent="0">
              <a:buNone/>
            </a:pPr>
            <a:r>
              <a:rPr lang="es-MX" sz="2400" dirty="0"/>
              <a:t>4</a:t>
            </a:r>
            <a:r>
              <a:rPr lang="es-MX" sz="2400" dirty="0" smtClean="0"/>
              <a:t>5</a:t>
            </a:r>
          </a:p>
          <a:p>
            <a:pPr marL="0" indent="0">
              <a:buNone/>
            </a:pPr>
            <a:r>
              <a:rPr lang="es-MX" sz="2400" dirty="0"/>
              <a:t>4</a:t>
            </a:r>
            <a:r>
              <a:rPr lang="es-MX" sz="2400" dirty="0" smtClean="0"/>
              <a:t>6</a:t>
            </a:r>
          </a:p>
          <a:p>
            <a:pPr marL="0" indent="0">
              <a:buNone/>
            </a:pPr>
            <a:r>
              <a:rPr lang="es-MX" sz="2400" dirty="0"/>
              <a:t>4</a:t>
            </a:r>
            <a:r>
              <a:rPr lang="es-MX" sz="2400" dirty="0" smtClean="0"/>
              <a:t>7</a:t>
            </a:r>
          </a:p>
          <a:p>
            <a:pPr marL="0" indent="0">
              <a:buNone/>
            </a:pPr>
            <a:r>
              <a:rPr lang="es-MX" sz="2400" dirty="0"/>
              <a:t>4</a:t>
            </a:r>
            <a:r>
              <a:rPr lang="es-MX" sz="2400" dirty="0" smtClean="0"/>
              <a:t>8</a:t>
            </a:r>
          </a:p>
          <a:p>
            <a:pPr marL="0" indent="0">
              <a:buNone/>
            </a:pPr>
            <a:r>
              <a:rPr lang="es-MX" sz="2400" dirty="0"/>
              <a:t>4</a:t>
            </a:r>
            <a:r>
              <a:rPr lang="es-MX" sz="2400" dirty="0" smtClean="0"/>
              <a:t>9</a:t>
            </a:r>
          </a:p>
          <a:p>
            <a:pPr marL="0" indent="0">
              <a:buNone/>
            </a:pPr>
            <a:r>
              <a:rPr lang="es-MX" sz="2400" dirty="0" smtClean="0"/>
              <a:t>50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0" y="1486882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cuarenta y uno</a:t>
            </a:r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cuarenta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cincuenta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128655" y="146165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51 </a:t>
            </a:r>
          </a:p>
          <a:p>
            <a:pPr marL="0" indent="0">
              <a:buNone/>
            </a:pPr>
            <a:r>
              <a:rPr lang="es-MX" sz="2400" dirty="0" smtClean="0"/>
              <a:t>52</a:t>
            </a:r>
          </a:p>
          <a:p>
            <a:pPr marL="0" indent="0">
              <a:buNone/>
            </a:pPr>
            <a:r>
              <a:rPr lang="es-MX" sz="2400" dirty="0" smtClean="0"/>
              <a:t>53</a:t>
            </a:r>
          </a:p>
          <a:p>
            <a:pPr marL="0" indent="0">
              <a:buNone/>
            </a:pPr>
            <a:r>
              <a:rPr lang="es-MX" sz="2400" dirty="0"/>
              <a:t>5</a:t>
            </a:r>
            <a:r>
              <a:rPr lang="es-MX" sz="2400" dirty="0" smtClean="0"/>
              <a:t>4</a:t>
            </a:r>
          </a:p>
          <a:p>
            <a:pPr marL="0" indent="0">
              <a:buNone/>
            </a:pPr>
            <a:r>
              <a:rPr lang="es-MX" sz="2400" dirty="0"/>
              <a:t>5</a:t>
            </a:r>
            <a:r>
              <a:rPr lang="es-MX" sz="2400" dirty="0" smtClean="0"/>
              <a:t>5</a:t>
            </a:r>
          </a:p>
          <a:p>
            <a:pPr marL="0" indent="0">
              <a:buNone/>
            </a:pPr>
            <a:r>
              <a:rPr lang="es-MX" sz="2400" dirty="0"/>
              <a:t>5</a:t>
            </a:r>
            <a:r>
              <a:rPr lang="es-MX" sz="2400" dirty="0" smtClean="0"/>
              <a:t>6</a:t>
            </a:r>
          </a:p>
          <a:p>
            <a:pPr marL="0" indent="0">
              <a:buNone/>
            </a:pPr>
            <a:r>
              <a:rPr lang="es-MX" sz="2400" dirty="0"/>
              <a:t>5</a:t>
            </a:r>
            <a:r>
              <a:rPr lang="es-MX" sz="2400" dirty="0" smtClean="0"/>
              <a:t>7</a:t>
            </a:r>
          </a:p>
          <a:p>
            <a:pPr marL="0" indent="0">
              <a:buNone/>
            </a:pPr>
            <a:r>
              <a:rPr lang="es-MX" sz="2400" dirty="0"/>
              <a:t>5</a:t>
            </a:r>
            <a:r>
              <a:rPr lang="es-MX" sz="2400" dirty="0" smtClean="0"/>
              <a:t>8</a:t>
            </a:r>
          </a:p>
          <a:p>
            <a:pPr marL="0" indent="0">
              <a:buNone/>
            </a:pPr>
            <a:r>
              <a:rPr lang="es-MX" sz="2400" dirty="0"/>
              <a:t>5</a:t>
            </a:r>
            <a:r>
              <a:rPr lang="es-MX" sz="2400" dirty="0" smtClean="0"/>
              <a:t>9</a:t>
            </a:r>
          </a:p>
          <a:p>
            <a:pPr marL="0" indent="0">
              <a:buNone/>
            </a:pPr>
            <a:r>
              <a:rPr lang="es-MX" sz="2400" dirty="0" smtClean="0"/>
              <a:t>60</a:t>
            </a:r>
            <a:endParaRPr lang="es-HN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876803" y="1445316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cincuenta y uno</a:t>
            </a:r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cincuenta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sesenta</a:t>
            </a:r>
          </a:p>
        </p:txBody>
      </p:sp>
    </p:spTree>
    <p:extLst>
      <p:ext uri="{BB962C8B-B14F-4D97-AF65-F5344CB8AC3E}">
        <p14:creationId xmlns:p14="http://schemas.microsoft.com/office/powerpoint/2010/main" val="229545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61 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2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3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4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5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6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7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8</a:t>
            </a:r>
          </a:p>
          <a:p>
            <a:pPr marL="0" indent="0">
              <a:buNone/>
            </a:pPr>
            <a:r>
              <a:rPr lang="es-MX" sz="2400" dirty="0"/>
              <a:t>6</a:t>
            </a:r>
            <a:r>
              <a:rPr lang="es-MX" sz="2400" dirty="0" smtClean="0"/>
              <a:t>9</a:t>
            </a:r>
          </a:p>
          <a:p>
            <a:pPr marL="0" indent="0">
              <a:buNone/>
            </a:pPr>
            <a:r>
              <a:rPr lang="es-MX" sz="2400" dirty="0" smtClean="0"/>
              <a:t>70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0" y="1486882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sesenta y uno</a:t>
            </a:r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sesenta 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sesenta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setenta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128655" y="146165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71 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2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3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4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5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6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7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8</a:t>
            </a:r>
          </a:p>
          <a:p>
            <a:pPr marL="0" indent="0">
              <a:buNone/>
            </a:pPr>
            <a:r>
              <a:rPr lang="es-MX" sz="2400" dirty="0"/>
              <a:t>7</a:t>
            </a:r>
            <a:r>
              <a:rPr lang="es-MX" sz="2400" dirty="0" smtClean="0"/>
              <a:t>9</a:t>
            </a:r>
          </a:p>
          <a:p>
            <a:pPr marL="0" indent="0">
              <a:buNone/>
            </a:pPr>
            <a:r>
              <a:rPr lang="es-MX" sz="2400" dirty="0" smtClean="0"/>
              <a:t>80</a:t>
            </a:r>
            <a:endParaRPr lang="es-HN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876803" y="1445316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setenta y uno</a:t>
            </a:r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setenta 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setenta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ochenta</a:t>
            </a:r>
          </a:p>
        </p:txBody>
      </p:sp>
    </p:spTree>
    <p:extLst>
      <p:ext uri="{BB962C8B-B14F-4D97-AF65-F5344CB8AC3E}">
        <p14:creationId xmlns:p14="http://schemas.microsoft.com/office/powerpoint/2010/main" val="143326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81 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2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3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4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5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6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7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8</a:t>
            </a:r>
          </a:p>
          <a:p>
            <a:pPr marL="0" indent="0">
              <a:buNone/>
            </a:pPr>
            <a:r>
              <a:rPr lang="es-MX" sz="2400" dirty="0"/>
              <a:t>8</a:t>
            </a:r>
            <a:r>
              <a:rPr lang="es-MX" sz="2400" dirty="0" smtClean="0"/>
              <a:t>9</a:t>
            </a:r>
          </a:p>
          <a:p>
            <a:pPr marL="0" indent="0">
              <a:buNone/>
            </a:pPr>
            <a:r>
              <a:rPr lang="es-MX" sz="2400" dirty="0" smtClean="0"/>
              <a:t>90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0" y="1486882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ochenta y uno</a:t>
            </a:r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 </a:t>
            </a:r>
            <a:r>
              <a:rPr lang="es-MX" sz="2400" dirty="0"/>
              <a:t>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ochenta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noventa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128655" y="1475512"/>
            <a:ext cx="6511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91 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2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3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4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5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6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7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8</a:t>
            </a:r>
          </a:p>
          <a:p>
            <a:pPr marL="0" indent="0">
              <a:buNone/>
            </a:pPr>
            <a:r>
              <a:rPr lang="es-MX" sz="2400" dirty="0"/>
              <a:t>9</a:t>
            </a:r>
            <a:r>
              <a:rPr lang="es-MX" sz="2400" dirty="0" smtClean="0"/>
              <a:t>9</a:t>
            </a:r>
          </a:p>
          <a:p>
            <a:pPr marL="0" indent="0">
              <a:buNone/>
            </a:pPr>
            <a:r>
              <a:rPr lang="es-MX" sz="2400" dirty="0" smtClean="0"/>
              <a:t>100</a:t>
            </a:r>
            <a:endParaRPr lang="es-HN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876803" y="1473026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noventa y uno</a:t>
            </a:r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dos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tres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cuatro</a:t>
            </a:r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cinco</a:t>
            </a:r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 </a:t>
            </a:r>
            <a:r>
              <a:rPr lang="es-MX" sz="2400" dirty="0"/>
              <a:t>y </a:t>
            </a:r>
            <a:r>
              <a:rPr lang="es-MX" sz="2400" dirty="0" smtClean="0"/>
              <a:t>seis</a:t>
            </a:r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siete</a:t>
            </a:r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ocho</a:t>
            </a:r>
          </a:p>
          <a:p>
            <a:pPr marL="0" indent="0">
              <a:buNone/>
            </a:pPr>
            <a:r>
              <a:rPr lang="es-MX" sz="2400" dirty="0"/>
              <a:t>noventa</a:t>
            </a:r>
            <a:r>
              <a:rPr lang="es-MX" sz="2400" dirty="0" smtClean="0"/>
              <a:t> </a:t>
            </a:r>
            <a:r>
              <a:rPr lang="es-MX" sz="2400" dirty="0"/>
              <a:t>y </a:t>
            </a:r>
            <a:r>
              <a:rPr lang="es-MX" sz="2400" dirty="0" smtClean="0"/>
              <a:t>nueve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cien</a:t>
            </a:r>
          </a:p>
        </p:txBody>
      </p:sp>
    </p:spTree>
    <p:extLst>
      <p:ext uri="{BB962C8B-B14F-4D97-AF65-F5344CB8AC3E}">
        <p14:creationId xmlns:p14="http://schemas.microsoft.com/office/powerpoint/2010/main" val="182779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r>
              <a:rPr lang="es-MX" b="1" dirty="0" smtClean="0"/>
              <a:t>Números </a:t>
            </a:r>
            <a:r>
              <a:rPr lang="es-MX" b="1" u="sng" dirty="0" smtClean="0">
                <a:solidFill>
                  <a:srgbClr val="7030A0"/>
                </a:solidFill>
              </a:rPr>
              <a:t>Cardinales</a:t>
            </a:r>
            <a:endParaRPr lang="es-HN" b="1" u="sng" dirty="0">
              <a:solidFill>
                <a:srgbClr val="7030A0"/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38546" y="1489367"/>
            <a:ext cx="103909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100 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200</a:t>
            </a:r>
          </a:p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300</a:t>
            </a:r>
          </a:p>
          <a:p>
            <a:pPr marL="0" indent="0">
              <a:buNone/>
            </a:pPr>
            <a:r>
              <a:rPr lang="es-MX" sz="2400" dirty="0" smtClean="0"/>
              <a:t>400</a:t>
            </a:r>
          </a:p>
          <a:p>
            <a:pPr marL="0" indent="0">
              <a:buNone/>
            </a:pPr>
            <a:r>
              <a:rPr lang="es-MX" sz="2400" dirty="0" smtClean="0"/>
              <a:t>500</a:t>
            </a:r>
          </a:p>
          <a:p>
            <a:pPr marL="0" indent="0">
              <a:buNone/>
            </a:pPr>
            <a:r>
              <a:rPr lang="es-MX" sz="2400" dirty="0" smtClean="0"/>
              <a:t>600</a:t>
            </a:r>
          </a:p>
          <a:p>
            <a:pPr marL="0" indent="0">
              <a:buNone/>
            </a:pPr>
            <a:r>
              <a:rPr lang="es-MX" sz="2400" dirty="0" smtClean="0"/>
              <a:t>700</a:t>
            </a:r>
          </a:p>
          <a:p>
            <a:pPr marL="0" indent="0">
              <a:buNone/>
            </a:pPr>
            <a:r>
              <a:rPr lang="es-MX" sz="2400" dirty="0" smtClean="0"/>
              <a:t>800</a:t>
            </a:r>
          </a:p>
          <a:p>
            <a:pPr marL="0" indent="0">
              <a:buNone/>
            </a:pPr>
            <a:r>
              <a:rPr lang="es-MX" sz="2400" dirty="0" smtClean="0"/>
              <a:t>900</a:t>
            </a:r>
          </a:p>
          <a:p>
            <a:pPr marL="0" indent="0">
              <a:buNone/>
            </a:pPr>
            <a:r>
              <a:rPr lang="es-MX" sz="2400" dirty="0" smtClean="0"/>
              <a:t>1000</a:t>
            </a:r>
            <a:endParaRPr lang="es-HN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997530" y="1486882"/>
            <a:ext cx="2757051" cy="4622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sz="2400" dirty="0" smtClean="0"/>
              <a:t>cien</a:t>
            </a:r>
          </a:p>
          <a:p>
            <a:pPr marL="0" indent="0">
              <a:buNone/>
            </a:pPr>
            <a:r>
              <a:rPr lang="es-MX" sz="2400" dirty="0" smtClean="0"/>
              <a:t>dos</a:t>
            </a:r>
            <a:r>
              <a:rPr lang="es-MX" sz="2400" b="1" u="sng" dirty="0" smtClean="0"/>
              <a:t>cientos</a:t>
            </a:r>
            <a:endParaRPr lang="es-MX" sz="2400" b="1" u="sng" dirty="0"/>
          </a:p>
          <a:p>
            <a:pPr marL="0" indent="0">
              <a:buNone/>
            </a:pPr>
            <a:r>
              <a:rPr lang="es-MX" sz="2400" dirty="0" smtClean="0"/>
              <a:t>tres</a:t>
            </a:r>
            <a:r>
              <a:rPr lang="es-MX" sz="2400" b="1" u="sng" dirty="0" smtClean="0"/>
              <a:t>cientos</a:t>
            </a:r>
            <a:endParaRPr lang="es-MX" sz="2400" dirty="0"/>
          </a:p>
          <a:p>
            <a:pPr marL="0" indent="0">
              <a:buNone/>
            </a:pPr>
            <a:r>
              <a:rPr lang="es-MX" sz="2400" dirty="0" smtClean="0"/>
              <a:t>cuatro</a:t>
            </a:r>
            <a:r>
              <a:rPr lang="es-MX" sz="2400" b="1" u="sng" dirty="0" smtClean="0"/>
              <a:t>cientos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>
                <a:solidFill>
                  <a:srgbClr val="FF0000"/>
                </a:solidFill>
              </a:rPr>
              <a:t>quinientos</a:t>
            </a:r>
          </a:p>
          <a:p>
            <a:pPr marL="0" indent="0">
              <a:buNone/>
            </a:pPr>
            <a:r>
              <a:rPr lang="es-MX" sz="2400" dirty="0" smtClean="0"/>
              <a:t>seis</a:t>
            </a:r>
            <a:r>
              <a:rPr lang="es-MX" sz="2400" b="1" u="sng" dirty="0" smtClean="0"/>
              <a:t>cientos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FF0000"/>
                </a:solidFill>
              </a:rPr>
              <a:t>sete</a:t>
            </a:r>
            <a:r>
              <a:rPr lang="es-MX" sz="2400" b="1" u="sng" dirty="0" smtClean="0"/>
              <a:t>cientos</a:t>
            </a:r>
            <a:endParaRPr lang="es-MX" sz="2400" dirty="0" smtClean="0"/>
          </a:p>
          <a:p>
            <a:pPr marL="0" indent="0">
              <a:buNone/>
            </a:pPr>
            <a:r>
              <a:rPr lang="es-MX" sz="2400" dirty="0" smtClean="0"/>
              <a:t>ocho</a:t>
            </a:r>
            <a:r>
              <a:rPr lang="es-MX" sz="2400" b="1" u="sng" dirty="0" smtClean="0"/>
              <a:t>cientos 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FF0000"/>
                </a:solidFill>
              </a:rPr>
              <a:t>nove</a:t>
            </a:r>
            <a:r>
              <a:rPr lang="es-MX" sz="2400" b="1" u="sng" dirty="0" smtClean="0"/>
              <a:t>cientos </a:t>
            </a:r>
          </a:p>
          <a:p>
            <a:pPr marL="0" indent="0">
              <a:buNone/>
            </a:pPr>
            <a:r>
              <a:rPr lang="es-MX" sz="2400" dirty="0" smtClean="0"/>
              <a:t>mil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3340961" y="972222"/>
            <a:ext cx="56644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A partir de 101 se utiliza la palabra “ciento” ó “cientos”.</a:t>
            </a:r>
          </a:p>
          <a:p>
            <a:endParaRPr lang="es-MX" sz="2400" dirty="0" smtClean="0">
              <a:solidFill>
                <a:schemeClr val="accent1"/>
              </a:solidFill>
            </a:endParaRPr>
          </a:p>
          <a:p>
            <a:r>
              <a:rPr lang="es-MX" sz="2400" dirty="0" smtClean="0">
                <a:solidFill>
                  <a:schemeClr val="accent1"/>
                </a:solidFill>
              </a:rPr>
              <a:t>Las centenas desde 200 hasta 900: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accent1"/>
                </a:solidFill>
              </a:rPr>
              <a:t> se forman con el número base (2,3,4…) + </a:t>
            </a:r>
            <a:r>
              <a:rPr lang="es-MX" sz="2400" i="1" dirty="0" smtClean="0">
                <a:solidFill>
                  <a:schemeClr val="accent1"/>
                </a:solidFill>
              </a:rPr>
              <a:t>“cientos”.</a:t>
            </a:r>
          </a:p>
          <a:p>
            <a:r>
              <a:rPr lang="es-MX" sz="2400" b="1" u="sng" dirty="0" smtClean="0">
                <a:solidFill>
                  <a:schemeClr val="accent1"/>
                </a:solidFill>
              </a:rPr>
              <a:t>Se escriben en una sola palabra</a:t>
            </a:r>
            <a:r>
              <a:rPr lang="es-MX" sz="2400" dirty="0" smtClean="0">
                <a:solidFill>
                  <a:schemeClr val="accent1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ü"/>
            </a:pPr>
            <a:endParaRPr lang="es-MX" sz="2400" dirty="0" smtClean="0">
              <a:solidFill>
                <a:schemeClr val="accent1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s-MX" sz="2400" dirty="0">
                <a:solidFill>
                  <a:schemeClr val="accent1"/>
                </a:solidFill>
              </a:rPr>
              <a:t>c</a:t>
            </a:r>
            <a:r>
              <a:rPr lang="es-MX" sz="2400" dirty="0" smtClean="0">
                <a:solidFill>
                  <a:schemeClr val="accent1"/>
                </a:solidFill>
              </a:rPr>
              <a:t>oncuerdan en género con el sustantivo que les acompaña, ejemplo:</a:t>
            </a:r>
          </a:p>
          <a:p>
            <a:pPr marL="342900" indent="-342900">
              <a:buFontTx/>
              <a:buChar char="-"/>
            </a:pPr>
            <a:r>
              <a:rPr lang="es-MX" sz="2400" dirty="0" smtClean="0">
                <a:solidFill>
                  <a:schemeClr val="accent1"/>
                </a:solidFill>
              </a:rPr>
              <a:t>Doscient</a:t>
            </a:r>
            <a:r>
              <a:rPr lang="es-MX" sz="2400" b="1" u="sng" dirty="0" smtClean="0">
                <a:solidFill>
                  <a:srgbClr val="0070C0"/>
                </a:solidFill>
              </a:rPr>
              <a:t>o</a:t>
            </a:r>
            <a:r>
              <a:rPr lang="es-MX" sz="2400" dirty="0" smtClean="0">
                <a:solidFill>
                  <a:schemeClr val="accent1"/>
                </a:solidFill>
              </a:rPr>
              <a:t>s árboles</a:t>
            </a:r>
          </a:p>
          <a:p>
            <a:pPr marL="342900" indent="-342900">
              <a:buFontTx/>
              <a:buChar char="-"/>
            </a:pPr>
            <a:r>
              <a:rPr lang="es-MX" sz="2400" dirty="0" smtClean="0">
                <a:solidFill>
                  <a:schemeClr val="accent1"/>
                </a:solidFill>
              </a:rPr>
              <a:t>Novecient</a:t>
            </a:r>
            <a:r>
              <a:rPr lang="es-MX" sz="2400" b="1" u="sng" dirty="0" smtClean="0">
                <a:solidFill>
                  <a:srgbClr val="0070C0"/>
                </a:solidFill>
              </a:rPr>
              <a:t>a</a:t>
            </a:r>
            <a:r>
              <a:rPr lang="es-MX" sz="2400" dirty="0" smtClean="0">
                <a:solidFill>
                  <a:schemeClr val="accent1"/>
                </a:solidFill>
              </a:rPr>
              <a:t>s personas</a:t>
            </a:r>
            <a:endParaRPr lang="es-MX" sz="2400" dirty="0">
              <a:solidFill>
                <a:schemeClr val="accent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479507" y="5542078"/>
            <a:ext cx="56644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Los números 500, 700 y 900 tienen raíz irregular.</a:t>
            </a:r>
            <a:endParaRPr lang="es-MX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8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1405</Words>
  <Application>Microsoft Office PowerPoint</Application>
  <PresentationFormat>Presentación en pantalla (4:3)</PresentationFormat>
  <Paragraphs>475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Números</vt:lpstr>
      <vt:lpstr>Números Cardinales</vt:lpstr>
      <vt:lpstr>Números Cardinales</vt:lpstr>
      <vt:lpstr>Números Cardinales</vt:lpstr>
      <vt:lpstr>Números Cardinales</vt:lpstr>
      <vt:lpstr>Números Cardinales</vt:lpstr>
      <vt:lpstr>Números Cardinales</vt:lpstr>
      <vt:lpstr>Números Cardinales</vt:lpstr>
      <vt:lpstr>Números Cardinales</vt:lpstr>
      <vt:lpstr>Números Cardinales</vt:lpstr>
      <vt:lpstr>Números Cardinales</vt:lpstr>
      <vt:lpstr>Ortografía de los millares</vt:lpstr>
      <vt:lpstr>Ortografía de los millares</vt:lpstr>
      <vt:lpstr>Ortografía de los millares</vt:lpstr>
      <vt:lpstr>Ortografía de los decimales </vt:lpstr>
      <vt:lpstr>Ortografía de los decimales </vt:lpstr>
      <vt:lpstr>Ejercicios</vt:lpstr>
      <vt:lpstr>Números Ordinales</vt:lpstr>
      <vt:lpstr>Números Ordinales - Género y número </vt:lpstr>
      <vt:lpstr>Números Ordinales - Género y número </vt:lpstr>
      <vt:lpstr>Números Ordinales - Abreviaturas </vt:lpstr>
      <vt:lpstr>Números Ordinales - Abreviaturas </vt:lpstr>
      <vt:lpstr>Números Ordinales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107</cp:revision>
  <dcterms:created xsi:type="dcterms:W3CDTF">2021-02-11T19:22:16Z</dcterms:created>
  <dcterms:modified xsi:type="dcterms:W3CDTF">2021-03-02T16:37:19Z</dcterms:modified>
</cp:coreProperties>
</file>