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74" r:id="rId9"/>
    <p:sldId id="275" r:id="rId10"/>
    <p:sldId id="276" r:id="rId11"/>
    <p:sldId id="277" r:id="rId12"/>
    <p:sldId id="278" r:id="rId13"/>
    <p:sldId id="264" r:id="rId14"/>
    <p:sldId id="269" r:id="rId15"/>
    <p:sldId id="279" r:id="rId16"/>
    <p:sldId id="280" r:id="rId17"/>
    <p:sldId id="270" r:id="rId18"/>
    <p:sldId id="272" r:id="rId19"/>
    <p:sldId id="271" r:id="rId20"/>
    <p:sldId id="273" r:id="rId21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CCFF99"/>
    <a:srgbClr val="CC99FF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9543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32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5360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4504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7942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8054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2822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1768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5338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107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8106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D0D6C-5E77-42D3-BA57-A0DD1E657E3F}" type="datetimeFigureOut">
              <a:rPr lang="es-HN" smtClean="0"/>
              <a:t>24/11/2020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5E11-F67B-49CD-B986-860D2BFF438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51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le.rae.es/?id=a0xKFM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nol.lingolia.com/es/gramatica/sustantivos/plural" TargetMode="External"/><Relationship Id="rId2" Type="http://schemas.openxmlformats.org/officeDocument/2006/relationships/hyperlink" Target="https://espanol.lingolia.com/es/gramatica/sustantivos/gene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spanol.lingolia.com/es/gramatica/articulos/ejercicio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/>
              <a:t>Los Artículos</a:t>
            </a:r>
            <a:endParaRPr lang="es-HN" sz="4800" b="1" dirty="0"/>
          </a:p>
        </p:txBody>
      </p:sp>
    </p:spTree>
    <p:extLst>
      <p:ext uri="{BB962C8B-B14F-4D97-AF65-F5344CB8AC3E}">
        <p14:creationId xmlns:p14="http://schemas.microsoft.com/office/powerpoint/2010/main" val="31960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Ejercicio</a:t>
            </a:r>
            <a:endParaRPr lang="es-HN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7" y="1856509"/>
            <a:ext cx="8888383" cy="39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3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Forma contraída</a:t>
            </a:r>
            <a:endParaRPr lang="es-HN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/>
              <a:t>La preposición A + El y </a:t>
            </a:r>
            <a:r>
              <a:rPr lang="es-MX" b="1" dirty="0" smtClean="0"/>
              <a:t>LA</a:t>
            </a:r>
            <a:endParaRPr lang="es-MX" b="1" dirty="0"/>
          </a:p>
          <a:p>
            <a:r>
              <a:rPr lang="es-MX" dirty="0"/>
              <a:t>Cuando la preposición “A” se usa antes del artículo EL cómo en “A EL”, reemplazaremos ambas palabras por el artículo </a:t>
            </a:r>
            <a:r>
              <a:rPr lang="es-MX" dirty="0" smtClean="0"/>
              <a:t>AL: </a:t>
            </a:r>
            <a:r>
              <a:rPr lang="es-MX" dirty="0"/>
              <a:t>A veces voy al </a:t>
            </a:r>
            <a:r>
              <a:rPr lang="es-MX" dirty="0" smtClean="0"/>
              <a:t>cine. </a:t>
            </a:r>
          </a:p>
          <a:p>
            <a:r>
              <a:rPr lang="es-MX" dirty="0" smtClean="0"/>
              <a:t>Cuando </a:t>
            </a:r>
            <a:r>
              <a:rPr lang="es-MX" dirty="0"/>
              <a:t>la preposición DE se usa antes del artículo EL, sustituiremos “DE EL” por la contracción </a:t>
            </a:r>
            <a:r>
              <a:rPr lang="es-MX" dirty="0" smtClean="0"/>
              <a:t>DEL: </a:t>
            </a:r>
            <a:r>
              <a:rPr lang="es-MX" dirty="0"/>
              <a:t>Ellos ya regresaron del </a:t>
            </a:r>
            <a:r>
              <a:rPr lang="es-MX" dirty="0" smtClean="0"/>
              <a:t>viaje.</a:t>
            </a: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5586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b="1" dirty="0"/>
              <a:t>El artículo neutro LO</a:t>
            </a:r>
            <a:br>
              <a:rPr lang="es-HN" b="1" dirty="0"/>
            </a:b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Se </a:t>
            </a:r>
            <a:r>
              <a:rPr lang="es-MX" dirty="0"/>
              <a:t>usa antes de los adjetivos en singular para enfatizar una cualidad o </a:t>
            </a:r>
            <a:r>
              <a:rPr lang="es-MX" dirty="0" smtClean="0"/>
              <a:t>un </a:t>
            </a:r>
            <a:r>
              <a:rPr lang="es-MX" dirty="0"/>
              <a:t>punto de </a:t>
            </a:r>
            <a:r>
              <a:rPr lang="es-MX" dirty="0" smtClean="0"/>
              <a:t>vista: </a:t>
            </a:r>
            <a:r>
              <a:rPr lang="es-HN" dirty="0"/>
              <a:t>Lo malo es </a:t>
            </a:r>
            <a:r>
              <a:rPr lang="es-HN" dirty="0" smtClean="0"/>
              <a:t>…, </a:t>
            </a:r>
            <a:r>
              <a:rPr lang="es-HN" dirty="0"/>
              <a:t>Lo interesante </a:t>
            </a:r>
            <a:r>
              <a:rPr lang="es-HN" dirty="0" smtClean="0"/>
              <a:t>…, </a:t>
            </a:r>
            <a:r>
              <a:rPr lang="es-HN" dirty="0"/>
              <a:t>Lo bueno es que</a:t>
            </a:r>
            <a:r>
              <a:rPr lang="es-HN" dirty="0" smtClean="0"/>
              <a:t>…</a:t>
            </a:r>
          </a:p>
          <a:p>
            <a:r>
              <a:rPr lang="es-MX" dirty="0"/>
              <a:t>El artículo LO también se usará antes de la palabra “Qué” </a:t>
            </a:r>
            <a:r>
              <a:rPr lang="es-MX" dirty="0" smtClean="0"/>
              <a:t>cuando </a:t>
            </a:r>
            <a:r>
              <a:rPr lang="es-MX" dirty="0"/>
              <a:t>esta palabra actúa como sujeto de una </a:t>
            </a:r>
            <a:r>
              <a:rPr lang="es-MX" dirty="0" smtClean="0"/>
              <a:t>oración: </a:t>
            </a:r>
            <a:r>
              <a:rPr lang="es-MX" dirty="0" smtClean="0">
                <a:solidFill>
                  <a:srgbClr val="FF0000"/>
                </a:solidFill>
              </a:rPr>
              <a:t>Lo</a:t>
            </a:r>
            <a:r>
              <a:rPr lang="es-MX" dirty="0" smtClean="0"/>
              <a:t> </a:t>
            </a:r>
            <a:r>
              <a:rPr lang="es-MX" dirty="0">
                <a:solidFill>
                  <a:srgbClr val="0070C0"/>
                </a:solidFill>
              </a:rPr>
              <a:t>que</a:t>
            </a:r>
            <a:r>
              <a:rPr lang="es-MX" dirty="0"/>
              <a:t> dije es </a:t>
            </a:r>
            <a:r>
              <a:rPr lang="es-MX" dirty="0" smtClean="0"/>
              <a:t>…, ¿</a:t>
            </a:r>
            <a:r>
              <a:rPr lang="es-MX" dirty="0"/>
              <a:t>Sabe </a:t>
            </a:r>
            <a:r>
              <a:rPr lang="es-MX" dirty="0">
                <a:solidFill>
                  <a:srgbClr val="FF0000"/>
                </a:solidFill>
              </a:rPr>
              <a:t>lo</a:t>
            </a:r>
            <a:r>
              <a:rPr lang="es-MX" dirty="0"/>
              <a:t> </a:t>
            </a:r>
            <a:r>
              <a:rPr lang="es-MX" dirty="0">
                <a:solidFill>
                  <a:srgbClr val="0070C0"/>
                </a:solidFill>
              </a:rPr>
              <a:t>que</a:t>
            </a:r>
            <a:r>
              <a:rPr lang="es-MX" dirty="0"/>
              <a:t> significa esto?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87013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" y="300471"/>
            <a:ext cx="87915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2" y="3762375"/>
            <a:ext cx="42481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77" y="3743327"/>
            <a:ext cx="38766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3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1" y="138114"/>
            <a:ext cx="5950527" cy="305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471554"/>
            <a:ext cx="8601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2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Reglas sobre uso de artículos indefinidos/indeterminados</a:t>
            </a:r>
            <a:endParaRPr lang="es-HN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No </a:t>
            </a:r>
            <a:r>
              <a:rPr lang="es-MX" dirty="0"/>
              <a:t>necesitamos un artículo indefinido en oraciones </a:t>
            </a:r>
            <a:r>
              <a:rPr lang="es-MX" dirty="0" smtClean="0"/>
              <a:t>negativas. </a:t>
            </a:r>
            <a:r>
              <a:rPr lang="es-MX" dirty="0" err="1" smtClean="0"/>
              <a:t>Ej</a:t>
            </a:r>
            <a:r>
              <a:rPr lang="es-MX" dirty="0" smtClean="0"/>
              <a:t>: No </a:t>
            </a:r>
            <a:r>
              <a:rPr lang="es-MX" dirty="0"/>
              <a:t>tengo computadora” y no “No tengo una computadora</a:t>
            </a:r>
            <a:r>
              <a:rPr lang="es-MX" dirty="0" smtClean="0"/>
              <a:t>”.</a:t>
            </a:r>
          </a:p>
          <a:p>
            <a:r>
              <a:rPr lang="es-MX" dirty="0" smtClean="0"/>
              <a:t>No </a:t>
            </a:r>
            <a:r>
              <a:rPr lang="es-MX" dirty="0"/>
              <a:t>debemos usar los artículos indefinidos en español antes de las nacionalidades, las profesiones, las religiones y las afiliaciones políticas. </a:t>
            </a:r>
            <a:r>
              <a:rPr lang="es-MX" dirty="0" err="1" smtClean="0"/>
              <a:t>Ej</a:t>
            </a:r>
            <a:r>
              <a:rPr lang="es-MX" dirty="0" smtClean="0"/>
              <a:t>: </a:t>
            </a:r>
            <a:r>
              <a:rPr lang="es-MX" dirty="0"/>
              <a:t>“Soy ingeniero” </a:t>
            </a:r>
            <a:r>
              <a:rPr lang="es-MX" dirty="0" smtClean="0"/>
              <a:t>y no </a:t>
            </a:r>
            <a:r>
              <a:rPr lang="es-MX" dirty="0"/>
              <a:t>“Soy un ingeniero</a:t>
            </a:r>
            <a:r>
              <a:rPr lang="es-MX" dirty="0" smtClean="0"/>
              <a:t>”.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3256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El </a:t>
            </a:r>
            <a:r>
              <a:rPr lang="es-MX" dirty="0"/>
              <a:t>artículo UNA cambia a UN cuando se usa antes de un sustantivo </a:t>
            </a:r>
            <a:r>
              <a:rPr lang="es-MX" dirty="0" smtClean="0"/>
              <a:t>femenino </a:t>
            </a:r>
            <a:r>
              <a:rPr lang="es-MX" dirty="0"/>
              <a:t>que </a:t>
            </a:r>
            <a:r>
              <a:rPr lang="es-MX" dirty="0" smtClean="0"/>
              <a:t>comienza</a:t>
            </a:r>
            <a:r>
              <a:rPr lang="es-MX" dirty="0" smtClean="0">
                <a:hlinkClick r:id="rId2"/>
              </a:rPr>
              <a:t> </a:t>
            </a:r>
            <a:r>
              <a:rPr lang="es-MX" dirty="0">
                <a:hlinkClick r:id="rId2"/>
              </a:rPr>
              <a:t>por </a:t>
            </a:r>
            <a:r>
              <a:rPr lang="es-MX" dirty="0" smtClean="0">
                <a:hlinkClick r:id="rId2"/>
              </a:rPr>
              <a:t>“a” o “ha” </a:t>
            </a:r>
            <a:r>
              <a:rPr lang="es-MX" dirty="0">
                <a:hlinkClick r:id="rId2"/>
              </a:rPr>
              <a:t>tónica</a:t>
            </a:r>
            <a:r>
              <a:rPr lang="es-MX" dirty="0"/>
              <a:t>, es decir palabras cuyo acento está en la primera “A” cómo “Águila” sin importar si la palabra se escribe con “H” al principio. </a:t>
            </a:r>
            <a:endParaRPr lang="es-MX" dirty="0" smtClean="0"/>
          </a:p>
          <a:p>
            <a:r>
              <a:rPr lang="es-MX" dirty="0" smtClean="0"/>
              <a:t>Algunos ejemplos son: Un arma, Un hacha, Un águila. </a:t>
            </a:r>
            <a:r>
              <a:rPr lang="es-MX" dirty="0"/>
              <a:t>Podríamos usar estos sustantivos en oraciones de esta manera: “Hay un águila en el árbol” y “¿Me puedes prestar un hacha?”.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3888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77" y="176646"/>
            <a:ext cx="2847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8" y="722602"/>
            <a:ext cx="41052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67" y="807891"/>
            <a:ext cx="3914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4" y="4074968"/>
            <a:ext cx="42767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72" y="4144245"/>
            <a:ext cx="39243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0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5" y="211282"/>
            <a:ext cx="4505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74" y="164087"/>
            <a:ext cx="38195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5" y="3326823"/>
            <a:ext cx="47910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5" y="3330286"/>
            <a:ext cx="3657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6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01757"/>
            <a:ext cx="61912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2267815"/>
            <a:ext cx="42576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44" y="4233430"/>
            <a:ext cx="33528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29" y="2415886"/>
            <a:ext cx="35909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83" y="6018501"/>
            <a:ext cx="74771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1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694" y="55408"/>
            <a:ext cx="9116305" cy="5765945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Los artículos acompañan siempre a un sustantivo con el que concuerdan en </a:t>
            </a:r>
            <a:r>
              <a:rPr lang="es-MX" dirty="0">
                <a:hlinkClick r:id="rId2" tooltip="El género del sustantivo en español"/>
              </a:rPr>
              <a:t>género</a:t>
            </a:r>
            <a:r>
              <a:rPr lang="es-MX" dirty="0"/>
              <a:t> (masculino, femenino) y </a:t>
            </a:r>
            <a:r>
              <a:rPr lang="es-MX" dirty="0">
                <a:hlinkClick r:id="rId3" tooltip="El plural de los sustantivos en español"/>
              </a:rPr>
              <a:t>número</a:t>
            </a:r>
            <a:r>
              <a:rPr lang="es-MX" dirty="0"/>
              <a:t> (singular, plural). En español, existen dos tipos de artículos: los artículos indeterminados </a:t>
            </a:r>
            <a:r>
              <a:rPr lang="es-MX" dirty="0" smtClean="0"/>
              <a:t>o indefinidos </a:t>
            </a:r>
            <a:r>
              <a:rPr lang="es-MX" i="1" dirty="0" smtClean="0"/>
              <a:t>(un</a:t>
            </a:r>
            <a:r>
              <a:rPr lang="es-MX" i="1" dirty="0"/>
              <a:t>, una, unos, unas)</a:t>
            </a:r>
            <a:r>
              <a:rPr lang="es-MX" dirty="0"/>
              <a:t> y los artículos </a:t>
            </a:r>
            <a:r>
              <a:rPr lang="es-MX" dirty="0" smtClean="0"/>
              <a:t>determinados o definidos </a:t>
            </a:r>
            <a:r>
              <a:rPr lang="es-MX" dirty="0"/>
              <a:t> </a:t>
            </a:r>
            <a:r>
              <a:rPr lang="es-MX" i="1" dirty="0"/>
              <a:t>(el/los, la/las, lo)</a:t>
            </a:r>
            <a:r>
              <a:rPr lang="es-MX" dirty="0"/>
              <a:t>.</a:t>
            </a:r>
            <a:endParaRPr lang="es-H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20" y="4175403"/>
            <a:ext cx="6400800" cy="268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Ejercicios</a:t>
            </a:r>
            <a:endParaRPr lang="es-HN" b="1" dirty="0"/>
          </a:p>
        </p:txBody>
      </p:sp>
      <p:sp>
        <p:nvSpPr>
          <p:cNvPr id="4" name="3 Rectángulo"/>
          <p:cNvSpPr/>
          <p:nvPr/>
        </p:nvSpPr>
        <p:spPr>
          <a:xfrm>
            <a:off x="692727" y="3770853"/>
            <a:ext cx="817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dirty="0">
                <a:hlinkClick r:id="rId2"/>
              </a:rPr>
              <a:t>https://</a:t>
            </a:r>
            <a:r>
              <a:rPr lang="es-HN" dirty="0" smtClean="0">
                <a:hlinkClick r:id="rId2"/>
              </a:rPr>
              <a:t>espanol.lingolia.com/es/gramatica/articulos/ejercicios</a:t>
            </a:r>
            <a:endParaRPr lang="es-HN" dirty="0" smtClean="0"/>
          </a:p>
          <a:p>
            <a:endParaRPr lang="es-HN" dirty="0"/>
          </a:p>
        </p:txBody>
      </p:sp>
      <p:sp>
        <p:nvSpPr>
          <p:cNvPr id="3" name="2 CuadroTexto"/>
          <p:cNvSpPr txBox="1"/>
          <p:nvPr/>
        </p:nvSpPr>
        <p:spPr>
          <a:xfrm>
            <a:off x="706580" y="1856509"/>
            <a:ext cx="393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1. Ejercicios de la plataforma: </a:t>
            </a:r>
            <a:r>
              <a:rPr lang="es-MX" dirty="0" err="1" smtClean="0"/>
              <a:t>Greenbelt</a:t>
            </a:r>
            <a:endParaRPr lang="es-HN" dirty="0"/>
          </a:p>
        </p:txBody>
      </p:sp>
      <p:sp>
        <p:nvSpPr>
          <p:cNvPr id="5" name="4 CuadroTexto"/>
          <p:cNvSpPr txBox="1"/>
          <p:nvPr/>
        </p:nvSpPr>
        <p:spPr>
          <a:xfrm>
            <a:off x="692728" y="3477491"/>
            <a:ext cx="221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2. Ejercicios externos: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7955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57"/>
            <a:ext cx="7079286" cy="220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574"/>
            <a:ext cx="7196695" cy="209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905433"/>
            <a:ext cx="18573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6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2959"/>
            <a:ext cx="88011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0" y="3924733"/>
            <a:ext cx="8734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22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5" y="953799"/>
            <a:ext cx="42767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76" y="986267"/>
            <a:ext cx="44862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3699581"/>
            <a:ext cx="46386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84" y="3638963"/>
            <a:ext cx="42862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46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" y="476684"/>
            <a:ext cx="4295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34" y="509154"/>
            <a:ext cx="32575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2" y="3333751"/>
            <a:ext cx="36195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82" y="3316863"/>
            <a:ext cx="34194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" y="273627"/>
            <a:ext cx="90106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483158"/>
            <a:ext cx="90868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Reglas sobre artículos definidos ó determinados</a:t>
            </a:r>
            <a:endParaRPr lang="es-HN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" y="1512743"/>
            <a:ext cx="9016415" cy="197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6" y="4160692"/>
            <a:ext cx="8791141" cy="216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4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5" y="385762"/>
            <a:ext cx="8894618" cy="23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2826318"/>
            <a:ext cx="8825345" cy="14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60218" y="4350327"/>
            <a:ext cx="3959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2400" b="1" dirty="0" smtClean="0"/>
              <a:t>Antes de la hora (La 1 p.m.)</a:t>
            </a:r>
          </a:p>
          <a:p>
            <a:pPr marL="285750" indent="-285750">
              <a:buFontTx/>
              <a:buChar char="-"/>
            </a:pPr>
            <a:endParaRPr lang="es-MX" dirty="0" smtClean="0"/>
          </a:p>
          <a:p>
            <a:pPr marL="285750" indent="-285750">
              <a:buFontTx/>
              <a:buChar char="-"/>
            </a:pPr>
            <a:endParaRPr lang="es-HN" dirty="0"/>
          </a:p>
        </p:txBody>
      </p:sp>
      <p:sp>
        <p:nvSpPr>
          <p:cNvPr id="9" name="8 CuadroTexto"/>
          <p:cNvSpPr txBox="1"/>
          <p:nvPr/>
        </p:nvSpPr>
        <p:spPr>
          <a:xfrm>
            <a:off x="443346" y="5070763"/>
            <a:ext cx="6712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5. Para hablar sobre lugares específicos:</a:t>
            </a:r>
          </a:p>
          <a:p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   El Monte Everest, La ciudad de Barcelona</a:t>
            </a:r>
            <a:endParaRPr lang="es-H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351</Words>
  <Application>Microsoft Office PowerPoint</Application>
  <PresentationFormat>Presentación en pantalla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Los Artículos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Reglas sobre artículos definidos ó determinados</vt:lpstr>
      <vt:lpstr>Presentación de PowerPoint</vt:lpstr>
      <vt:lpstr>Ejercicio</vt:lpstr>
      <vt:lpstr>Forma contraída</vt:lpstr>
      <vt:lpstr>El artículo neutro LO </vt:lpstr>
      <vt:lpstr>Presentación de PowerPoint</vt:lpstr>
      <vt:lpstr>Presentación de PowerPoint</vt:lpstr>
      <vt:lpstr>Reglas sobre uso de artículos indefinidos/indeterminados</vt:lpstr>
      <vt:lpstr>Presentación de PowerPoint</vt:lpstr>
      <vt:lpstr>Presentación de PowerPoint</vt:lpstr>
      <vt:lpstr>Presentación de PowerPoint</vt:lpstr>
      <vt:lpstr>Presentación de PowerPoint</vt:lpstr>
      <vt:lpstr>Ejercicios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Artículos</dc:title>
  <dc:creator>Usuario</dc:creator>
  <cp:lastModifiedBy>Usuario</cp:lastModifiedBy>
  <cp:revision>48</cp:revision>
  <dcterms:created xsi:type="dcterms:W3CDTF">2020-10-28T20:46:20Z</dcterms:created>
  <dcterms:modified xsi:type="dcterms:W3CDTF">2020-11-25T01:00:57Z</dcterms:modified>
</cp:coreProperties>
</file>